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9" r:id="rId3"/>
    <p:sldId id="257" r:id="rId4"/>
    <p:sldId id="411" r:id="rId5"/>
    <p:sldId id="267" r:id="rId6"/>
    <p:sldId id="412" r:id="rId7"/>
    <p:sldId id="413" r:id="rId8"/>
    <p:sldId id="414" r:id="rId9"/>
    <p:sldId id="415" r:id="rId10"/>
    <p:sldId id="416" r:id="rId11"/>
    <p:sldId id="417" r:id="rId12"/>
    <p:sldId id="418" r:id="rId13"/>
    <p:sldId id="419" r:id="rId14"/>
    <p:sldId id="421" r:id="rId15"/>
    <p:sldId id="430" r:id="rId16"/>
    <p:sldId id="431" r:id="rId17"/>
    <p:sldId id="435" r:id="rId18"/>
    <p:sldId id="425" r:id="rId19"/>
    <p:sldId id="426" r:id="rId20"/>
    <p:sldId id="427" r:id="rId21"/>
    <p:sldId id="423" r:id="rId22"/>
    <p:sldId id="522" r:id="rId23"/>
    <p:sldId id="433" r:id="rId24"/>
    <p:sldId id="437" r:id="rId25"/>
    <p:sldId id="448" r:id="rId26"/>
    <p:sldId id="555" r:id="rId27"/>
    <p:sldId id="438" r:id="rId28"/>
    <p:sldId id="436" r:id="rId29"/>
    <p:sldId id="545" r:id="rId30"/>
    <p:sldId id="546" r:id="rId31"/>
    <p:sldId id="547" r:id="rId32"/>
    <p:sldId id="553" r:id="rId33"/>
    <p:sldId id="429" r:id="rId34"/>
    <p:sldId id="548" r:id="rId35"/>
    <p:sldId id="556" r:id="rId36"/>
    <p:sldId id="552" r:id="rId37"/>
    <p:sldId id="550" r:id="rId38"/>
    <p:sldId id="440" r:id="rId39"/>
    <p:sldId id="442" r:id="rId40"/>
    <p:sldId id="444" r:id="rId41"/>
    <p:sldId id="445" r:id="rId42"/>
    <p:sldId id="446" r:id="rId43"/>
    <p:sldId id="463" r:id="rId44"/>
    <p:sldId id="447" r:id="rId45"/>
    <p:sldId id="521" r:id="rId46"/>
    <p:sldId id="449" r:id="rId47"/>
    <p:sldId id="452" r:id="rId48"/>
    <p:sldId id="453" r:id="rId49"/>
    <p:sldId id="451" r:id="rId50"/>
    <p:sldId id="454" r:id="rId51"/>
    <p:sldId id="455" r:id="rId52"/>
    <p:sldId id="456" r:id="rId53"/>
    <p:sldId id="460" r:id="rId54"/>
    <p:sldId id="464" r:id="rId55"/>
    <p:sldId id="465" r:id="rId56"/>
    <p:sldId id="466" r:id="rId57"/>
    <p:sldId id="467" r:id="rId58"/>
    <p:sldId id="461" r:id="rId59"/>
    <p:sldId id="509" r:id="rId60"/>
    <p:sldId id="510" r:id="rId61"/>
    <p:sldId id="511" r:id="rId62"/>
    <p:sldId id="512" r:id="rId63"/>
    <p:sldId id="513" r:id="rId64"/>
    <p:sldId id="514" r:id="rId65"/>
    <p:sldId id="515" r:id="rId66"/>
    <p:sldId id="533" r:id="rId67"/>
    <p:sldId id="540" r:id="rId68"/>
    <p:sldId id="541" r:id="rId69"/>
    <p:sldId id="263" r:id="rId70"/>
    <p:sldId id="264" r:id="rId71"/>
    <p:sldId id="265" r:id="rId72"/>
    <p:sldId id="266" r:id="rId73"/>
    <p:sldId id="270" r:id="rId74"/>
    <p:sldId id="410" r:id="rId75"/>
    <p:sldId id="272" r:id="rId76"/>
    <p:sldId id="273" r:id="rId77"/>
    <p:sldId id="274" r:id="rId78"/>
    <p:sldId id="276" r:id="rId79"/>
    <p:sldId id="523" r:id="rId80"/>
    <p:sldId id="281" r:id="rId81"/>
    <p:sldId id="470" r:id="rId82"/>
    <p:sldId id="471" r:id="rId83"/>
    <p:sldId id="473" r:id="rId84"/>
    <p:sldId id="474" r:id="rId85"/>
    <p:sldId id="475" r:id="rId86"/>
    <p:sldId id="477" r:id="rId87"/>
    <p:sldId id="478" r:id="rId88"/>
    <p:sldId id="479" r:id="rId89"/>
    <p:sldId id="485" r:id="rId90"/>
    <p:sldId id="293" r:id="rId91"/>
    <p:sldId id="489" r:id="rId92"/>
    <p:sldId id="490" r:id="rId93"/>
    <p:sldId id="319" r:id="rId94"/>
    <p:sldId id="320" r:id="rId95"/>
    <p:sldId id="524" r:id="rId96"/>
    <p:sldId id="525" r:id="rId97"/>
    <p:sldId id="526" r:id="rId98"/>
    <p:sldId id="527" r:id="rId99"/>
    <p:sldId id="528" r:id="rId100"/>
    <p:sldId id="529" r:id="rId101"/>
    <p:sldId id="327" r:id="rId102"/>
    <p:sldId id="328" r:id="rId103"/>
    <p:sldId id="336" r:id="rId104"/>
    <p:sldId id="339" r:id="rId105"/>
    <p:sldId id="493" r:id="rId106"/>
    <p:sldId id="530" r:id="rId107"/>
    <p:sldId id="531" r:id="rId108"/>
    <p:sldId id="494" r:id="rId109"/>
    <p:sldId id="497" r:id="rId110"/>
    <p:sldId id="498" r:id="rId111"/>
    <p:sldId id="499" r:id="rId112"/>
    <p:sldId id="500" r:id="rId113"/>
    <p:sldId id="501" r:id="rId114"/>
    <p:sldId id="502" r:id="rId115"/>
    <p:sldId id="503" r:id="rId116"/>
    <p:sldId id="504" r:id="rId117"/>
    <p:sldId id="505" r:id="rId118"/>
    <p:sldId id="506" r:id="rId119"/>
    <p:sldId id="507" r:id="rId120"/>
    <p:sldId id="508" r:id="rId121"/>
    <p:sldId id="340" r:id="rId122"/>
    <p:sldId id="388" r:id="rId123"/>
    <p:sldId id="390" r:id="rId124"/>
    <p:sldId id="391" r:id="rId125"/>
    <p:sldId id="379" r:id="rId126"/>
    <p:sldId id="259" r:id="rId127"/>
    <p:sldId id="315" r:id="rId128"/>
    <p:sldId id="373" r:id="rId129"/>
    <p:sldId id="374" r:id="rId130"/>
    <p:sldId id="260" r:id="rId131"/>
    <p:sldId id="380" r:id="rId132"/>
    <p:sldId id="381" r:id="rId133"/>
    <p:sldId id="382" r:id="rId134"/>
    <p:sldId id="383" r:id="rId135"/>
    <p:sldId id="385" r:id="rId136"/>
    <p:sldId id="261" r:id="rId137"/>
    <p:sldId id="356" r:id="rId138"/>
    <p:sldId id="357" r:id="rId139"/>
    <p:sldId id="359" r:id="rId140"/>
    <p:sldId id="360" r:id="rId141"/>
    <p:sldId id="362" r:id="rId142"/>
    <p:sldId id="363" r:id="rId143"/>
    <p:sldId id="364" r:id="rId144"/>
    <p:sldId id="365" r:id="rId145"/>
    <p:sldId id="367" r:id="rId146"/>
    <p:sldId id="368" r:id="rId14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viewProps" Target="view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theme" Target="theme/theme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slide" Target="slides/slide142.xml"/><Relationship Id="rId148" Type="http://schemas.openxmlformats.org/officeDocument/2006/relationships/presProps" Target="presProps.xml"/><Relationship Id="rId15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высокий 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познавательное развитие</c:v>
                </c:pt>
                <c:pt idx="1">
                  <c:v>социально-коммуникативное развитие</c:v>
                </c:pt>
                <c:pt idx="2">
                  <c:v>физическое развитие</c:v>
                </c:pt>
                <c:pt idx="3">
                  <c:v>художественно-эстетическое развитие</c:v>
                </c:pt>
                <c:pt idx="4">
                  <c:v>речевое развитие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56</c:v>
                </c:pt>
                <c:pt idx="1">
                  <c:v>41</c:v>
                </c:pt>
                <c:pt idx="2">
                  <c:v>23</c:v>
                </c:pt>
                <c:pt idx="3">
                  <c:v>47</c:v>
                </c:pt>
                <c:pt idx="4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8E-47C0-86A8-0AA3808B02E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средний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познавательное развитие</c:v>
                </c:pt>
                <c:pt idx="1">
                  <c:v>социально-коммуникативное развитие</c:v>
                </c:pt>
                <c:pt idx="2">
                  <c:v>физическое развитие</c:v>
                </c:pt>
                <c:pt idx="3">
                  <c:v>художественно-эстетическое развитие</c:v>
                </c:pt>
                <c:pt idx="4">
                  <c:v>речевое развитие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30</c:v>
                </c:pt>
                <c:pt idx="1">
                  <c:v>59</c:v>
                </c:pt>
                <c:pt idx="2">
                  <c:v>59</c:v>
                </c:pt>
                <c:pt idx="3">
                  <c:v>31</c:v>
                </c:pt>
                <c:pt idx="4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D8E-47C0-86A8-0AA3808B02EA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низкий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познавательное развитие</c:v>
                </c:pt>
                <c:pt idx="1">
                  <c:v>социально-коммуникативное развитие</c:v>
                </c:pt>
                <c:pt idx="2">
                  <c:v>физическое развитие</c:v>
                </c:pt>
                <c:pt idx="3">
                  <c:v>художественно-эстетическое развитие</c:v>
                </c:pt>
                <c:pt idx="4">
                  <c:v>речевое развитие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14</c:v>
                </c:pt>
                <c:pt idx="1">
                  <c:v>0</c:v>
                </c:pt>
                <c:pt idx="2">
                  <c:v>18</c:v>
                </c:pt>
                <c:pt idx="3">
                  <c:v>22</c:v>
                </c:pt>
                <c:pt idx="4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D8E-47C0-86A8-0AA3808B02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6250496"/>
        <c:axId val="76252288"/>
      </c:barChart>
      <c:catAx>
        <c:axId val="762504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76252288"/>
        <c:crosses val="autoZero"/>
        <c:auto val="1"/>
        <c:lblAlgn val="ctr"/>
        <c:lblOffset val="100"/>
        <c:noMultiLvlLbl val="0"/>
      </c:catAx>
      <c:valAx>
        <c:axId val="762522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625049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в каких мероприятиях участвуют родители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Лист1!$A$2:$A$5</c:f>
              <c:strCache>
                <c:ptCount val="4"/>
                <c:pt idx="0">
                  <c:v>проекты с детьми</c:v>
                </c:pt>
                <c:pt idx="1">
                  <c:v>праздники досуги</c:v>
                </c:pt>
                <c:pt idx="2">
                  <c:v>род.собрания</c:v>
                </c:pt>
                <c:pt idx="3">
                  <c:v>экскурсии с детьми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0.19</c:v>
                </c:pt>
                <c:pt idx="1">
                  <c:v>0.54</c:v>
                </c:pt>
                <c:pt idx="2">
                  <c:v>0.25</c:v>
                </c:pt>
                <c:pt idx="3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DD-468D-B2C2-D0B0597BC2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3120788203757312"/>
          <c:y val="4.790871337996002E-2"/>
        </c:manualLayout>
      </c:layout>
      <c:overlay val="0"/>
      <c:txPr>
        <a:bodyPr/>
        <a:lstStyle/>
        <a:p>
          <a:pPr>
            <a:defRPr sz="1200"/>
          </a:pPr>
          <a:endParaRPr lang="ru-RU"/>
        </a:p>
      </c:txPr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051310139630533E-3"/>
          <c:y val="0.1355474724786597"/>
          <c:w val="0.71866706765820942"/>
          <c:h val="0.8626471691038619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Культурно-массовые мероприятия</c:v>
                </c:pt>
              </c:strCache>
            </c:strRef>
          </c:tx>
          <c:dPt>
            <c:idx val="0"/>
            <c:bubble3D val="0"/>
            <c:explosion val="3"/>
            <c:spPr>
              <a:solidFill>
                <a:srgbClr val="C00000"/>
              </a:solidFill>
            </c:spPr>
            <c:extLst>
              <c:ext xmlns:c16="http://schemas.microsoft.com/office/drawing/2014/chart" uri="{C3380CC4-5D6E-409C-BE32-E72D297353CC}">
                <c16:uniqueId val="{00000001-FFF8-4C85-A1CE-5987A489C594}"/>
              </c:ext>
            </c:extLst>
          </c:dPt>
          <c:dPt>
            <c:idx val="1"/>
            <c:bubble3D val="0"/>
            <c:explosion val="18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3-FFF8-4C85-A1CE-5987A489C594}"/>
              </c:ext>
            </c:extLst>
          </c:dPt>
          <c:dPt>
            <c:idx val="2"/>
            <c:bubble3D val="0"/>
            <c:spPr>
              <a:solidFill>
                <a:srgbClr val="92D050"/>
              </a:solidFill>
            </c:spPr>
            <c:extLst>
              <c:ext xmlns:c16="http://schemas.microsoft.com/office/drawing/2014/chart" uri="{C3380CC4-5D6E-409C-BE32-E72D297353CC}">
                <c16:uniqueId val="{00000005-FFF8-4C85-A1CE-5987A489C594}"/>
              </c:ext>
            </c:extLst>
          </c:dPt>
          <c:dLbls>
            <c:dLbl>
              <c:idx val="0"/>
              <c:layout>
                <c:manualLayout>
                  <c:x val="-8.2541468030782692E-3"/>
                  <c:y val="-4.8153088006856345E-2"/>
                </c:manualLayout>
              </c:layout>
              <c:tx>
                <c:rich>
                  <a:bodyPr/>
                  <a:lstStyle/>
                  <a:p>
                    <a:pPr>
                      <a:defRPr sz="1400" b="1"/>
                    </a:pPr>
                    <a:r>
                      <a:rPr lang="en-US"/>
                      <a:t>90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FFF8-4C85-A1CE-5987A489C594}"/>
                </c:ext>
              </c:extLst>
            </c:dLbl>
            <c:dLbl>
              <c:idx val="1"/>
              <c:layout>
                <c:manualLayout>
                  <c:x val="4.967865995917177E-2"/>
                  <c:y val="-0.26809240491826164"/>
                </c:manualLayout>
              </c:layout>
              <c:tx>
                <c:rich>
                  <a:bodyPr/>
                  <a:lstStyle/>
                  <a:p>
                    <a:pPr>
                      <a:defRPr sz="1400" b="1"/>
                    </a:pPr>
                    <a:r>
                      <a:rPr lang="en-US"/>
                      <a:t>41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FFF8-4C85-A1CE-5987A489C594}"/>
                </c:ext>
              </c:extLst>
            </c:dLbl>
            <c:dLbl>
              <c:idx val="2"/>
              <c:layout>
                <c:manualLayout>
                  <c:x val="-1.1712107415144536E-2"/>
                  <c:y val="1.0580641705501083E-2"/>
                </c:manualLayout>
              </c:layout>
              <c:tx>
                <c:rich>
                  <a:bodyPr/>
                  <a:lstStyle/>
                  <a:p>
                    <a:pPr>
                      <a:defRPr sz="1400" b="1"/>
                    </a:pPr>
                    <a:r>
                      <a:rPr lang="en-US"/>
                      <a:t>71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FFF8-4C85-A1CE-5987A489C59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для детей до 14 лет</c:v>
                </c:pt>
                <c:pt idx="1">
                  <c:v>для молодежи от 15 до 35 лет</c:v>
                </c:pt>
                <c:pt idx="2">
                  <c:v>для взрослого населения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90</c:v>
                </c:pt>
                <c:pt idx="1">
                  <c:v>41</c:v>
                </c:pt>
                <c:pt idx="2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FF8-4C85-A1CE-5987A489C5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4474637098934062"/>
          <c:y val="0.43156409020301034"/>
          <c:w val="0.35525357160729665"/>
          <c:h val="0.38476237569824795"/>
        </c:manualLayout>
      </c:layout>
      <c:overlay val="0"/>
      <c:txPr>
        <a:bodyPr/>
        <a:lstStyle/>
        <a:p>
          <a:pPr>
            <a:defRPr sz="11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 smtClean="0"/>
              <a:t>План/исполнено</a:t>
            </a:r>
            <a:endParaRPr lang="ru-RU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0-140D-4EB4-ABCF-12472CA0F8A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40D-4EB4-ABCF-12472CA0F8A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140D-4EB4-ABCF-12472CA0F8A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40D-4EB4-ABCF-12472CA0F8A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140D-4EB4-ABCF-12472CA0F8A2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40D-4EB4-ABCF-12472CA0F8A2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140D-4EB4-ABCF-12472CA0F8A2}"/>
              </c:ext>
            </c:extLst>
          </c:dPt>
          <c:cat>
            <c:strRef>
              <c:f>Лист1!$A$2:$A$8</c:f>
              <c:strCache>
                <c:ptCount val="7"/>
                <c:pt idx="0">
                  <c:v>НДФЛ</c:v>
                </c:pt>
                <c:pt idx="1">
                  <c:v>Единый сельхозналог</c:v>
                </c:pt>
                <c:pt idx="2">
                  <c:v>Налог на имущество</c:v>
                </c:pt>
                <c:pt idx="3">
                  <c:v>Земельный налог с физ.лиц</c:v>
                </c:pt>
                <c:pt idx="4">
                  <c:v>Земельный налог с орг-й</c:v>
                </c:pt>
                <c:pt idx="5">
                  <c:v>Доходы от оказания платных услуг</c:v>
                </c:pt>
                <c:pt idx="6">
                  <c:v>Средства самообложения граждан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96.2</c:v>
                </c:pt>
                <c:pt idx="1">
                  <c:v>6</c:v>
                </c:pt>
                <c:pt idx="2">
                  <c:v>9.1</c:v>
                </c:pt>
                <c:pt idx="3">
                  <c:v>141.80000000000001</c:v>
                </c:pt>
                <c:pt idx="4">
                  <c:v>111.2</c:v>
                </c:pt>
                <c:pt idx="5">
                  <c:v>13</c:v>
                </c:pt>
                <c:pt idx="6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40D-4EB4-ABCF-12472CA0F8A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Исполнено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140D-4EB4-ABCF-12472CA0F8A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140D-4EB4-ABCF-12472CA0F8A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140D-4EB4-ABCF-12472CA0F8A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140D-4EB4-ABCF-12472CA0F8A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C-140D-4EB4-ABCF-12472CA0F8A2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140D-4EB4-ABCF-12472CA0F8A2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E-140D-4EB4-ABCF-12472CA0F8A2}"/>
              </c:ext>
            </c:extLst>
          </c:dPt>
          <c:cat>
            <c:strRef>
              <c:f>Лист1!$A$2:$A$8</c:f>
              <c:strCache>
                <c:ptCount val="7"/>
                <c:pt idx="0">
                  <c:v>НДФЛ</c:v>
                </c:pt>
                <c:pt idx="1">
                  <c:v>Единый сельхозналог</c:v>
                </c:pt>
                <c:pt idx="2">
                  <c:v>Налог на имущество</c:v>
                </c:pt>
                <c:pt idx="3">
                  <c:v>Земельный налог с физ.лиц</c:v>
                </c:pt>
                <c:pt idx="4">
                  <c:v>Земельный налог с орг-й</c:v>
                </c:pt>
                <c:pt idx="5">
                  <c:v>Доходы от оказания платных услуг</c:v>
                </c:pt>
                <c:pt idx="6">
                  <c:v>Средства самообложения граждан</c:v>
                </c:pt>
              </c:strCache>
            </c:strRef>
          </c:cat>
          <c:val>
            <c:numRef>
              <c:f>Лист1!$C$2:$C$8</c:f>
              <c:numCache>
                <c:formatCode>General</c:formatCode>
                <c:ptCount val="7"/>
                <c:pt idx="0">
                  <c:v>96.2</c:v>
                </c:pt>
                <c:pt idx="1">
                  <c:v>1.7000000000000013</c:v>
                </c:pt>
                <c:pt idx="2">
                  <c:v>9</c:v>
                </c:pt>
                <c:pt idx="3">
                  <c:v>141.80000000000001</c:v>
                </c:pt>
                <c:pt idx="4">
                  <c:v>111.2</c:v>
                </c:pt>
                <c:pt idx="5">
                  <c:v>13</c:v>
                </c:pt>
                <c:pt idx="6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140D-4EB4-ABCF-12472CA0F8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solidFill>
      <a:schemeClr val="bg1">
        <a:lumMod val="65000"/>
      </a:schemeClr>
    </a:solidFill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4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4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4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4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8.jpe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4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hyperlink" Target="mailto:henzigbey555@mail.ru" TargetMode="Externa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4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4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4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4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0.jpe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3.pn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28605"/>
            <a:ext cx="7772400" cy="1143007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АДМИНИСТРАЦИЯ СЕЛЬСКОГО ПОСЕЛЕНИЯ СУМОНА ЭЭРБЕК  КЫЗЫЛСКОГО КОЖУУНА </a:t>
            </a:r>
            <a:b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РЕСПУБЛИКА ТЫВА</a:t>
            </a:r>
            <a:endParaRPr lang="ru-RU" sz="2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1785926"/>
            <a:ext cx="7704856" cy="4379378"/>
          </a:xfrm>
        </p:spPr>
        <p:txBody>
          <a:bodyPr>
            <a:normAutofit/>
          </a:bodyPr>
          <a:lstStyle/>
          <a:p>
            <a:endParaRPr lang="ru-RU" sz="40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4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ОТЧЕТ</a:t>
            </a:r>
          </a:p>
          <a:p>
            <a:r>
              <a:rPr lang="ru-RU" sz="4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 РЕЗУЛЬТАТАХ ДЕЯТЕЛЬНОСТИ </a:t>
            </a:r>
            <a:br>
              <a:rPr lang="ru-RU" sz="4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за 2024 ГОД</a:t>
            </a:r>
            <a:endParaRPr lang="ru-RU" sz="44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PA02003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4642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72067" y="1285860"/>
            <a:ext cx="7408333" cy="4840303"/>
          </a:xfrm>
        </p:spPr>
        <p:txBody>
          <a:bodyPr>
            <a:normAutofit/>
          </a:bodyPr>
          <a:lstStyle/>
          <a:p>
            <a:pPr algn="ctr"/>
            <a:endParaRPr lang="ru-RU" sz="28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ДЕМОГРАФИЯ</a:t>
            </a:r>
          </a:p>
          <a:p>
            <a:pPr algn="ctr"/>
            <a:r>
              <a:rPr lang="ru-RU" sz="28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ЗДРАВООХРАНЕНИЕ</a:t>
            </a:r>
          </a:p>
          <a:p>
            <a:pPr algn="ctr"/>
            <a:r>
              <a:rPr lang="ru-RU" sz="28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КУЛЬТУРА </a:t>
            </a:r>
          </a:p>
          <a:p>
            <a:pPr algn="ctr"/>
            <a:r>
              <a:rPr lang="ru-RU" sz="28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СОЦИАЛЬНАЯ ЗАЩИТА НАСЕЛЕНИЯ И ЦЗН</a:t>
            </a:r>
          </a:p>
          <a:p>
            <a:pPr algn="ctr"/>
            <a:r>
              <a:rPr lang="ru-RU" sz="28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РАЗВИТИЕ ФИЗИЧЕСКОЙ КУЛЬТУРЫ И СПОРТА</a:t>
            </a:r>
            <a:endParaRPr lang="ru-RU" sz="28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857256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1. РАЗВИТИЕ ЧЕЛОВЕЧЕСКОГО КАПИТАЛА</a:t>
            </a:r>
            <a:endParaRPr lang="ru-RU" sz="28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872067" y="1571612"/>
            <a:ext cx="7408333" cy="4554551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Общая площадь -  5420</a:t>
            </a:r>
          </a:p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Количество домохозяйств – 425</a:t>
            </a:r>
          </a:p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Численность населения – 1791</a:t>
            </a:r>
          </a:p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Мужчины – 852</a:t>
            </a:r>
          </a:p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Женщины – 939</a:t>
            </a:r>
          </a:p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Численность семей – 390, в них детей – </a:t>
            </a:r>
          </a:p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Численность  многодетных семей – 100</a:t>
            </a:r>
            <a:b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Пенсионеры – 275</a:t>
            </a:r>
          </a:p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Инвалиды – 47, дети - 12</a:t>
            </a:r>
            <a:b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Ветераны боевых действий - 35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СОЦИАЛЬНО –ДЕМОГРАФИЧЕСКИЙ ПАСПОРТ</a:t>
            </a:r>
            <a:endParaRPr lang="ru-RU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260648"/>
            <a:ext cx="7772400" cy="810898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СОЦИАЛЬНО –ДЕМОГРАФИЧЕСКИЙ ПАСПОРТ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124744"/>
            <a:ext cx="8568952" cy="5328592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За  12 месяцев 2024 года родилось  </a:t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18  детей, умерло  8  человека, брак   заключили  4 пар, расторгли  0  пары. Естественный прирост населения </a:t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за 12 месяцев 2024 года </a:t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составила 18 человек.</a:t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36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4076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872067" y="1643050"/>
            <a:ext cx="7408333" cy="4483113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является организация качественной работы 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 населением.  Через обращения граждан как письменные, так и устные, формируется и корректируется план осуществляемой и перспективной работы администрации. 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 2024 год  в администрацию сельского поселения сумона Ээрбек поступило: 198  обращений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из них письменных – 125, устных -73, которые были рассмотрены и вынесены по ним определенные решения. Выдано 183 справки (о составе семьи, о регистрации,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и.т.д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) и  16 выписок из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похозяйственных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книг.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Основным направлением работы администрации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872067" y="1214422"/>
            <a:ext cx="7408333" cy="4911741"/>
          </a:xfrm>
        </p:spPr>
        <p:txBody>
          <a:bodyPr>
            <a:noAutofit/>
          </a:bodyPr>
          <a:lstStyle/>
          <a:p>
            <a:pPr algn="ctr"/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Жители обращаются в администрацию сумона по поводу выдачи справок для оформления документов  для получения социальной стипендии,  для поступления в учебные заведения </a:t>
            </a:r>
            <a:r>
              <a:rPr lang="ru-RU" sz="2600" b="1" dirty="0" err="1" smtClean="0">
                <a:latin typeface="Times New Roman" pitchFamily="18" charset="0"/>
                <a:cs typeface="Times New Roman" pitchFamily="18" charset="0"/>
              </a:rPr>
              <a:t>ССУЗы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 и ВУЗы, оформления домовладений и земельных участков в собственность.</a:t>
            </a:r>
            <a:br>
              <a:rPr lang="ru-RU" sz="2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Поступали вопросы по земельным участкам под строительство индивидуального жилого дома, по уличному освещению и замене перегоревших ламп, по принятию мер к бездомным собакам и.т.д.</a:t>
            </a:r>
            <a:br>
              <a:rPr lang="ru-RU" sz="26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18970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Обращение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872067" y="1214422"/>
            <a:ext cx="7408333" cy="4911741"/>
          </a:xfrm>
        </p:spPr>
        <p:txBody>
          <a:bodyPr>
            <a:noAutofit/>
          </a:bodyPr>
          <a:lstStyle/>
          <a:p>
            <a:pPr algn="ctr"/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За отчетный год было совершено 39 нотариальных действий (выдача доверенностей). За совершение нотариальных действий получено госпошлины в  размере  11700 рублей. </a:t>
            </a:r>
          </a:p>
          <a:p>
            <a:pPr algn="ctr"/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Администрация сумона продолжает работу </a:t>
            </a:r>
            <a:br>
              <a:rPr lang="ru-RU" sz="2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с программой «Федеральная информационная адресная система (ФИАС)», которая служит для упорядочения адресной части поселении.</a:t>
            </a:r>
            <a:br>
              <a:rPr lang="ru-RU" sz="2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Самообложение  - предусмотрено 37000 рублей, сдали – 87 домохозяйств.         </a:t>
            </a:r>
            <a:br>
              <a:rPr lang="ru-RU" sz="26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18970"/>
          </a:xfrm>
        </p:spPr>
        <p:txBody>
          <a:bodyPr/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 работе специалиста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872067" y="285728"/>
            <a:ext cx="7408333" cy="5840435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использованы и разработаны следующие документы:</a:t>
            </a:r>
            <a:br>
              <a:rPr lang="ru-RU" sz="3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  - входящие документы администрации МР  «</a:t>
            </a:r>
            <a:r>
              <a:rPr lang="ru-RU" sz="3100" b="1" dirty="0" err="1" smtClean="0">
                <a:latin typeface="Times New Roman" pitchFamily="18" charset="0"/>
                <a:cs typeface="Times New Roman" pitchFamily="18" charset="0"/>
              </a:rPr>
              <a:t>Кызылский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dirty="0" err="1" smtClean="0">
                <a:latin typeface="Times New Roman" pitchFamily="18" charset="0"/>
                <a:cs typeface="Times New Roman" pitchFamily="18" charset="0"/>
              </a:rPr>
              <a:t>кожуун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» - 205;</a:t>
            </a:r>
          </a:p>
          <a:p>
            <a:pPr algn="ctr"/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   - исходящие документы администрации сумона – 270;</a:t>
            </a:r>
            <a:br>
              <a:rPr lang="ru-RU" sz="3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   - постановления председателя администрации сумона – 98;</a:t>
            </a:r>
            <a:br>
              <a:rPr lang="ru-RU" sz="3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   - распоряжения председателя – 127.</a:t>
            </a:r>
            <a:br>
              <a:rPr lang="ru-RU" sz="3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Межрайонная прокуратура Кызылского кожууна:</a:t>
            </a:r>
            <a:r>
              <a:rPr lang="ru-RU" sz="31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Требование – 13;</a:t>
            </a:r>
            <a:br>
              <a:rPr lang="ru-RU" sz="3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представление – 13;</a:t>
            </a:r>
            <a:br>
              <a:rPr lang="ru-RU" sz="3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протест – 8;</a:t>
            </a:r>
            <a:br>
              <a:rPr lang="ru-RU" sz="3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запрос – 1</a:t>
            </a:r>
            <a:br>
              <a:rPr lang="ru-RU" sz="3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Направлено  -   28 ответов.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872067" y="1285860"/>
            <a:ext cx="7408333" cy="4840303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форма № 1- </a:t>
            </a: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автотранс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форма № 4  - жилфонд;</a:t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форма № 1 - МО;</a:t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форма № 3 –ДГ (мо);</a:t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форма №1 - приватизация жилья;</a:t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форма № 14 - поголовье скота;</a:t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форма № 1 - ТОРГ (МО)</a:t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форма  № П-2</a:t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форма № П-4 (запасы угля)</a:t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1-фермер</a:t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947532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800" b="1" dirty="0" err="1" smtClean="0">
                <a:latin typeface="Times New Roman" pitchFamily="18" charset="0"/>
                <a:cs typeface="Times New Roman" pitchFamily="18" charset="0"/>
              </a:rPr>
              <a:t>Тывастат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 (статистические отчеты)</a:t>
            </a:r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</a:b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872067" y="1357298"/>
            <a:ext cx="7408333" cy="4768865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sz="3300" b="1" i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Администрацией ведется исполнение отдельных государственных полномочий в части ведения воинского учета в соответствии с требованиями закона Российской Федерации «О воинской обязанности и военной службе». По итогам 2023 года на воинском учете состоит  282 чел, из них  офицеры – 1 чел. солдаты – 173, матросы – 17,  ефрейторы – 10, сержанты -  41, старшина – 2, прапорщики – 1, женщины – 15,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спецучеты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– 2, команды – 6.</a:t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90408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ВОИНСКИЙ УЧЕТ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872067" y="214290"/>
            <a:ext cx="7408333" cy="5911873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Самым значимым событием 2022 года стала мобилизация граждан, пребывающих в запасе. Наши земляки также участвуют, защищая нашу  свободу и независимость, 36 жителей нашего сумона были задействованы в специальной военной операции на Украине. 4 парня погибли героями, награждены медалями посмертно. 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В настоящее время находятся  СВО  10 чел.  Нами обеспечен сбор средств на приобретение снаряжения, медицинских препаратов для солдат.</a:t>
            </a:r>
            <a:endParaRPr lang="ru-RU" sz="2800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872067" y="285728"/>
            <a:ext cx="7408333" cy="5840435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С помощью неравнодушных односельчан собрали денежные средства на общую сумму  84800 рублей. На эти средства приобретены: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- маскировочные сетки – 12658 рублей;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- дронт – 50000 рублей;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- автономный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отопитель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воздушный (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теплопушка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) – 18000 рублей;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- трусы, стельки – 4150 рублей.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Отправили  военным СВО на Украине.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1 августа 2023 года  администрация сумона выделил 21 участникам СВО  земельные участки по улице Лесная для ИЖС. Документы оформляются.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Изготовление  маскировочной сетки для участников СВО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676655" y="1785926"/>
            <a:ext cx="3822192" cy="4340554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4"/>
          </p:nvPr>
        </p:nvSpPr>
        <p:spPr>
          <a:xfrm>
            <a:off x="4645152" y="1785926"/>
            <a:ext cx="3822192" cy="4340554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636912"/>
            <a:ext cx="4393632" cy="388843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152" y="2636912"/>
            <a:ext cx="4247328" cy="3888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304722"/>
          </a:xfrm>
        </p:spPr>
        <p:txBody>
          <a:bodyPr>
            <a:normAutofit fontScale="90000"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Для изготовление маскировочной сетки участвовали следующие организации  администрация, школа, детский сад, клуб, библиотека и матери участников СВО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85786" y="1714488"/>
            <a:ext cx="3625500" cy="4375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908965" y="1714488"/>
            <a:ext cx="3294819" cy="441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Изготовление маскировочной сетки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Users\1\AppData\Local\Temp\Rar$DIa7756.45626\IMG_6216.PN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2000240"/>
            <a:ext cx="3822700" cy="3795719"/>
          </a:xfrm>
          <a:prstGeom prst="rect">
            <a:avLst/>
          </a:prstGeom>
          <a:noFill/>
        </p:spPr>
      </p:pic>
      <p:pic>
        <p:nvPicPr>
          <p:cNvPr id="5123" name="Picture 3" descr="C:\Users\1\AppData\Local\Temp\Rar$DIa7756.48106\IMG_6217.PN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5025" y="2071678"/>
            <a:ext cx="3822700" cy="37647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357166"/>
            <a:ext cx="8215370" cy="592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28604"/>
            <a:ext cx="7772400" cy="1357322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ПРОФИЛАКТИКА ПРАВОНАРУШЕНИЙ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2000240"/>
            <a:ext cx="8072494" cy="4143404"/>
          </a:xfrm>
        </p:spPr>
        <p:txBody>
          <a:bodyPr>
            <a:normAutofit/>
          </a:bodyPr>
          <a:lstStyle/>
          <a:p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Профилактическая деятельность Администрации сельского поселения сумона Ээрбек создана </a:t>
            </a:r>
            <a:br>
              <a:rPr lang="ru-RU" sz="2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в соответствии  с требованиями нормативно – правовых актов  Республики Тыва и на основании  Федерального закона от 23 июня 2016 года № 183 –ФЗ  «Об основах системы профилактики правонарушений в Российской Федерации», регламентирующих профилактическую работу субъектов профилактики.</a:t>
            </a:r>
            <a:endParaRPr lang="ru-RU" sz="2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872067" y="1142984"/>
            <a:ext cx="7408333" cy="4983179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 состоянии преступности и правонарушений среди жителей с. Ээрбек за 11 месяцев 2024 год. По состоянию на 10.01.2024 г  зарегистрировано: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- 5 лиц, имеющих в личном пользовании зарегистрированное в установленном порядке огнестрельное, газовое оружия;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- 8 лиц, осужденных  к мерам наказания, не связанным 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 лишением свободы;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- лиц, из мест лишения свободы условно досрочно нет;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- 23 лиц,  больных  алкоголизмом  и наркоманией, состоящие на учете у врача- нарколога;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- несовершеннолетних, состоящих на учете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в подразделении  по  делам несовершеннолетних  нет;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- 4 семейных дебошира;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- 4 лиц, страдающих психиатрическим расстройством, которые состоят на учете у врача – психиатра.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804656"/>
          </a:xfrm>
        </p:spPr>
        <p:txBody>
          <a:bodyPr/>
          <a:lstStyle/>
          <a:p>
            <a:r>
              <a:rPr lang="ru-RU" b="1" dirty="0" smtClean="0"/>
              <a:t>за 12 месяцев 2024 года</a:t>
            </a:r>
            <a:endParaRPr lang="ru-RU" b="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872067" y="1785926"/>
            <a:ext cx="7408333" cy="4340237"/>
          </a:xfrm>
        </p:spPr>
        <p:txBody>
          <a:bodyPr>
            <a:normAutofit lnSpcReduction="1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За 11 месяцев 2024 г. в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сумоне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Ээрбек зарегистрированы 13 преступлений, из которых 9 – преступлений против собственности (ст.158 УК РФ), связанные с кражей скота, квартирной кражей, 2 преступления против жизни и здоровья (ст. 105 УК РФ), преступления связаны с незаконным оборотом наркотических средств и психотропных веществ . (ст. 228 УК РФ) -0. с незаконным хранение огнестрельного оружия -0, преступления (ст. 115 УК РФ) умышленное причинение легкого вреда здоровью – 2.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947532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Правонарушении за 2024 год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876094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Профилактическая работа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1\Downloads\2024-01-31_12-28-13.pn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857752" y="1785926"/>
            <a:ext cx="3894138" cy="4357718"/>
          </a:xfrm>
          <a:prstGeom prst="rect">
            <a:avLst/>
          </a:prstGeom>
          <a:noFill/>
        </p:spPr>
      </p:pic>
      <p:pic>
        <p:nvPicPr>
          <p:cNvPr id="1028" name="Picture 4" descr="C:\Users\1\Downloads\2024-01-31_12-31-25.pn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57158" y="1785926"/>
            <a:ext cx="4357717" cy="433297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714356"/>
            <a:ext cx="8286808" cy="5411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872067" y="1357298"/>
            <a:ext cx="7408333" cy="4768865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Совместно с участковым уполномоченным полиции ОУУП и ПДН МО МВД РФ «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Кызылский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 проводится индивидуальные профилактические беседы  с лицами, состоящие на учете, среди семей. Постоянно проверяется по месту жительства. 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 администрации на стенде размещен график приема граждан. 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Во  исполнение Закона Республики Тыва  «Об участии граждан в охране общественного порядка в Республике Тыва» от 11.03.2003 г № 204, а также Федерального закона от 12.04.2014 г.  «Об участии  граждан в охране общественного порядка»  ежедневно по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сумону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организована работа выходы на ДНД с 19-00 по 22-00 ч. Согласно графику, проводятся рейдовые мероприятия, направленные  на индивидуально – профилактическое воздействие на граждан, состоящие на учете. 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876094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Информация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872067" y="1285860"/>
            <a:ext cx="7408333" cy="4840303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Ответственные за дежурство: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Сундуй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Айдыс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Олегович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Арсарыг Сергей Михайлович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Чалзап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Байыр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Калын-оолович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Лапаа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Омак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Артурович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Сендажы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Эдуард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Кужугетович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Оюн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Далай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Иванович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Даваа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Мерген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Павлович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Ооржак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Ангыр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Аясович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90408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ДНД  «БАЙЗА»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ДНД  «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Байза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571612"/>
            <a:ext cx="8143932" cy="4554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844824"/>
            <a:ext cx="7408333" cy="4281339"/>
          </a:xfrm>
        </p:spPr>
        <p:txBody>
          <a:bodyPr>
            <a:normAutofit fontScale="92500"/>
          </a:bodyPr>
          <a:lstStyle/>
          <a:p>
            <a:r>
              <a:rPr lang="ru-RU" sz="3600" b="1" dirty="0"/>
              <a:t> 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Основными задачами ДНД  является  оказание помощи </a:t>
            </a:r>
            <a:br>
              <a:rPr lang="ru-RU" sz="36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в организации правопорядка и безопасности, охрана общественного порядка на улицах  и в общественных местах,  при проведении массовых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мероприятий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ДНД «БАЙЗА»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48524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Дежурство ДНД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5025" y="1857364"/>
            <a:ext cx="3822700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76275" y="1857364"/>
            <a:ext cx="3822700" cy="4144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73321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Награждение членов ДНД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071546"/>
            <a:ext cx="8286808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872067" y="1857364"/>
            <a:ext cx="7843337" cy="4268799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РЕАЛИЗАЦИЯ ПРОГРАММЫ СОЦИАЛЬНО –ЭКОНОМИЧЕСКОГО РАЗВИТИЯ СЕЛЬСКОГО ПОСЕЛЕНИЯ СУМОНА ЭЭРБЕКСКИЙ НА 2023-2025 ГОДЫ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РАЗВИТИЕ ПРЕДПРИНИМАТЕЛЬСТВА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АГРОПРОМЫШЛЕННЫЙ КОМПЛЕКС (сельское хозяйство)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РАЗВИТИЕ СТРОИТЕЛЬНОГО И ЖИЛИЩНО –КОММУНАЛЬНОГО ХОЗЯЙСТВА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ОБЕСПЕЧЕНИЕ ЭНЕРГЕТИЧЕСКОЙ БЕЗОПАСНОСТИ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ЭКОНОМИЧЕСКОЕ РАЗВИТИЕ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4466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708920"/>
            <a:ext cx="4258816" cy="3816424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722520"/>
          </a:xfrm>
        </p:spPr>
        <p:txBody>
          <a:bodyPr>
            <a:normAutofit fontScale="90000"/>
          </a:bodyPr>
          <a:lstStyle/>
          <a:p>
            <a:r>
              <a:rPr lang="ru-RU" dirty="0" err="1" smtClean="0"/>
              <a:t>Хертек</a:t>
            </a:r>
            <a:r>
              <a:rPr lang="ru-RU" dirty="0" smtClean="0"/>
              <a:t> Аэлита Васильевна</a:t>
            </a:r>
            <a:br>
              <a:rPr lang="ru-RU" dirty="0" smtClean="0"/>
            </a:br>
            <a:r>
              <a:rPr lang="ru-RU" dirty="0" smtClean="0"/>
              <a:t>Парикмахерская</a:t>
            </a:r>
            <a:br>
              <a:rPr lang="ru-RU" dirty="0" smtClean="0"/>
            </a:br>
            <a:r>
              <a:rPr lang="ru-RU" dirty="0" smtClean="0"/>
              <a:t>«Сакура»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7860" y="2708920"/>
            <a:ext cx="4104456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7186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636912"/>
            <a:ext cx="4320479" cy="377655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Кара-</a:t>
            </a:r>
            <a:r>
              <a:rPr lang="ru-RU" dirty="0" err="1" smtClean="0"/>
              <a:t>Донгак</a:t>
            </a:r>
            <a:r>
              <a:rPr lang="ru-RU" dirty="0" smtClean="0"/>
              <a:t> </a:t>
            </a:r>
            <a:r>
              <a:rPr lang="ru-RU" dirty="0" err="1" smtClean="0"/>
              <a:t>Аяна</a:t>
            </a:r>
            <a:r>
              <a:rPr lang="ru-RU" dirty="0" smtClean="0"/>
              <a:t> Васильевна</a:t>
            </a:r>
            <a:br>
              <a:rPr lang="ru-RU" dirty="0" smtClean="0"/>
            </a:br>
            <a:r>
              <a:rPr lang="ru-RU" dirty="0" smtClean="0"/>
              <a:t>«Пицца-роллы»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7" y="2636912"/>
            <a:ext cx="4248473" cy="377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8671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348880"/>
            <a:ext cx="8568952" cy="4176464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Кыр</a:t>
            </a:r>
            <a:r>
              <a:rPr lang="ru-RU" dirty="0" smtClean="0"/>
              <a:t> </a:t>
            </a:r>
            <a:r>
              <a:rPr lang="ru-RU" dirty="0" err="1" smtClean="0"/>
              <a:t>Байлак</a:t>
            </a:r>
            <a:r>
              <a:rPr lang="ru-RU" dirty="0" smtClean="0"/>
              <a:t> Андреевна</a:t>
            </a:r>
            <a:br>
              <a:rPr lang="ru-RU" dirty="0" smtClean="0"/>
            </a:br>
            <a:r>
              <a:rPr lang="ru-RU" dirty="0" smtClean="0"/>
              <a:t>«Полуфабрикаты»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35655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Собрание среди индивидуальных предпринимателей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1\Downloads\2024-01-31_12-33-44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785926"/>
            <a:ext cx="8429684" cy="43402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2564904"/>
            <a:ext cx="7660373" cy="3960440"/>
          </a:xfrm>
        </p:spPr>
        <p:txBody>
          <a:bodyPr>
            <a:normAutofit fontScale="55000" lnSpcReduction="20000"/>
          </a:bodyPr>
          <a:lstStyle/>
          <a:p>
            <a:r>
              <a:rPr lang="ru-RU" sz="2900" b="1" i="1" dirty="0">
                <a:latin typeface="Times New Roman" pitchFamily="18" charset="0"/>
                <a:cs typeface="Times New Roman" pitchFamily="18" charset="0"/>
              </a:rPr>
              <a:t>Всего семей – 15, </a:t>
            </a:r>
            <a:br>
              <a:rPr lang="ru-RU" sz="2900" b="1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2900" b="1" dirty="0">
                <a:latin typeface="Times New Roman" pitchFamily="18" charset="0"/>
                <a:cs typeface="Times New Roman" pitchFamily="18" charset="0"/>
              </a:rPr>
              <a:t>Социально –опасном положении – </a:t>
            </a:r>
            <a:r>
              <a:rPr lang="en-US" sz="2900" b="1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900" b="1" dirty="0">
                <a:latin typeface="Times New Roman" pitchFamily="18" charset="0"/>
                <a:cs typeface="Times New Roman" pitchFamily="18" charset="0"/>
              </a:rPr>
              <a:t>, в них детей -5;</a:t>
            </a:r>
            <a:br>
              <a:rPr lang="ru-RU" sz="29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900" b="1" dirty="0">
                <a:latin typeface="Times New Roman" pitchFamily="18" charset="0"/>
                <a:cs typeface="Times New Roman" pitchFamily="18" charset="0"/>
              </a:rPr>
              <a:t>индивидуальная программа реабилитации и </a:t>
            </a:r>
            <a:r>
              <a:rPr lang="ru-RU" sz="2900" b="1" dirty="0" err="1">
                <a:latin typeface="Times New Roman" pitchFamily="18" charset="0"/>
                <a:cs typeface="Times New Roman" pitchFamily="18" charset="0"/>
              </a:rPr>
              <a:t>абилитации</a:t>
            </a:r>
            <a:r>
              <a:rPr lang="ru-RU" sz="2900" b="1" dirty="0">
                <a:latin typeface="Times New Roman" pitchFamily="18" charset="0"/>
                <a:cs typeface="Times New Roman" pitchFamily="18" charset="0"/>
              </a:rPr>
              <a:t> – 11, </a:t>
            </a:r>
            <a:br>
              <a:rPr lang="ru-RU" sz="29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900" b="1" dirty="0">
                <a:latin typeface="Times New Roman" pitchFamily="18" charset="0"/>
                <a:cs typeface="Times New Roman" pitchFamily="18" charset="0"/>
              </a:rPr>
              <a:t>в них детей 11;  </a:t>
            </a:r>
            <a:br>
              <a:rPr lang="ru-RU" sz="29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900" b="1" dirty="0">
                <a:latin typeface="Times New Roman" pitchFamily="18" charset="0"/>
                <a:cs typeface="Times New Roman" pitchFamily="18" charset="0"/>
              </a:rPr>
              <a:t>Пожилые – 1.</a:t>
            </a:r>
            <a:br>
              <a:rPr lang="ru-RU" sz="29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900" b="1" dirty="0">
                <a:latin typeface="Times New Roman" pitchFamily="18" charset="0"/>
                <a:cs typeface="Times New Roman" pitchFamily="18" charset="0"/>
              </a:rPr>
              <a:t>Всего патронажей – 406.</a:t>
            </a:r>
            <a:br>
              <a:rPr lang="ru-RU" sz="29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900" b="1" dirty="0" err="1">
                <a:latin typeface="Times New Roman" pitchFamily="18" charset="0"/>
                <a:cs typeface="Times New Roman" pitchFamily="18" charset="0"/>
              </a:rPr>
              <a:t>Соцконтракт</a:t>
            </a:r>
            <a:r>
              <a:rPr lang="ru-RU" sz="2900" b="1" dirty="0">
                <a:latin typeface="Times New Roman" pitchFamily="18" charset="0"/>
                <a:cs typeface="Times New Roman" pitchFamily="18" charset="0"/>
              </a:rPr>
              <a:t> «иные» </a:t>
            </a:r>
            <a:r>
              <a:rPr lang="ru-RU" sz="29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900" b="1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900" b="1" dirty="0" smtClean="0">
                <a:latin typeface="Times New Roman" pitchFamily="18" charset="0"/>
                <a:cs typeface="Times New Roman" pitchFamily="18" charset="0"/>
              </a:rPr>
              <a:t>, ЛПХ-6, </a:t>
            </a:r>
            <a:r>
              <a:rPr lang="ru-RU" sz="2900" b="1" dirty="0" err="1" smtClean="0">
                <a:latin typeface="Times New Roman" pitchFamily="18" charset="0"/>
                <a:cs typeface="Times New Roman" pitchFamily="18" charset="0"/>
              </a:rPr>
              <a:t>Отрытие</a:t>
            </a:r>
            <a:r>
              <a:rPr lang="ru-RU" sz="2900" b="1" dirty="0" smtClean="0">
                <a:latin typeface="Times New Roman" pitchFamily="18" charset="0"/>
                <a:cs typeface="Times New Roman" pitchFamily="18" charset="0"/>
              </a:rPr>
              <a:t> своего дела-2</a:t>
            </a:r>
            <a:br>
              <a:rPr lang="ru-RU" sz="29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900" b="1" dirty="0" smtClean="0">
                <a:latin typeface="Times New Roman" pitchFamily="18" charset="0"/>
                <a:cs typeface="Times New Roman" pitchFamily="18" charset="0"/>
              </a:rPr>
              <a:t>ИПРА </a:t>
            </a:r>
            <a:r>
              <a:rPr lang="ru-RU" sz="2900" b="1" dirty="0">
                <a:latin typeface="Times New Roman" pitchFamily="18" charset="0"/>
                <a:cs typeface="Times New Roman" pitchFamily="18" charset="0"/>
              </a:rPr>
              <a:t>-11, АПИ-15.</a:t>
            </a:r>
            <a:br>
              <a:rPr lang="ru-RU" sz="29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900" b="1" dirty="0">
                <a:latin typeface="Times New Roman" pitchFamily="18" charset="0"/>
                <a:cs typeface="Times New Roman" pitchFamily="18" charset="0"/>
              </a:rPr>
              <a:t>Совместных патронажей – 97.</a:t>
            </a:r>
            <a:br>
              <a:rPr lang="ru-RU" sz="29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900" b="1" dirty="0">
                <a:latin typeface="Times New Roman" pitchFamily="18" charset="0"/>
                <a:cs typeface="Times New Roman" pitchFamily="18" charset="0"/>
              </a:rPr>
              <a:t>Председателем администрации </a:t>
            </a:r>
            <a:r>
              <a:rPr lang="ru-RU" sz="2900" b="1" dirty="0" err="1">
                <a:latin typeface="Times New Roman" pitchFamily="18" charset="0"/>
                <a:cs typeface="Times New Roman" pitchFamily="18" charset="0"/>
              </a:rPr>
              <a:t>Арсарыг</a:t>
            </a:r>
            <a:r>
              <a:rPr lang="ru-RU" sz="2900" b="1" dirty="0">
                <a:latin typeface="Times New Roman" pitchFamily="18" charset="0"/>
                <a:cs typeface="Times New Roman" pitchFamily="18" charset="0"/>
              </a:rPr>
              <a:t> С.М. -6;</a:t>
            </a:r>
            <a:br>
              <a:rPr lang="ru-RU" sz="29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900" b="1" dirty="0">
                <a:latin typeface="Times New Roman" pitchFamily="18" charset="0"/>
                <a:cs typeface="Times New Roman" pitchFamily="18" charset="0"/>
              </a:rPr>
              <a:t>с заместителем председателя по социальной политике   </a:t>
            </a:r>
            <a:br>
              <a:rPr lang="ru-RU" sz="29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900" b="1" dirty="0" err="1">
                <a:latin typeface="Times New Roman" pitchFamily="18" charset="0"/>
                <a:cs typeface="Times New Roman" pitchFamily="18" charset="0"/>
              </a:rPr>
              <a:t>Пабундук</a:t>
            </a:r>
            <a:r>
              <a:rPr lang="ru-RU" sz="2900" b="1" dirty="0">
                <a:latin typeface="Times New Roman" pitchFamily="18" charset="0"/>
                <a:cs typeface="Times New Roman" pitchFamily="18" charset="0"/>
              </a:rPr>
              <a:t> Ю.А. – 190;</a:t>
            </a:r>
            <a:br>
              <a:rPr lang="ru-RU" sz="29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900" b="1" dirty="0">
                <a:latin typeface="Times New Roman" pitchFamily="18" charset="0"/>
                <a:cs typeface="Times New Roman" pitchFamily="18" charset="0"/>
              </a:rPr>
              <a:t>социальный работник  </a:t>
            </a:r>
            <a:r>
              <a:rPr lang="ru-RU" sz="2900" b="1" dirty="0" err="1">
                <a:latin typeface="Times New Roman" pitchFamily="18" charset="0"/>
                <a:cs typeface="Times New Roman" pitchFamily="18" charset="0"/>
              </a:rPr>
              <a:t>Пиче-оол</a:t>
            </a:r>
            <a:r>
              <a:rPr lang="ru-RU" sz="2900" b="1" dirty="0">
                <a:latin typeface="Times New Roman" pitchFamily="18" charset="0"/>
                <a:cs typeface="Times New Roman" pitchFamily="18" charset="0"/>
              </a:rPr>
              <a:t>  А.О. – 198;</a:t>
            </a:r>
            <a:br>
              <a:rPr lang="ru-RU" sz="29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900" b="1" dirty="0">
                <a:latin typeface="Times New Roman" pitchFamily="18" charset="0"/>
                <a:cs typeface="Times New Roman" pitchFamily="18" charset="0"/>
              </a:rPr>
              <a:t>ответственный секретарь  КДН и ЗП  </a:t>
            </a:r>
            <a:r>
              <a:rPr lang="ru-RU" sz="2900" b="1" dirty="0" err="1">
                <a:latin typeface="Times New Roman" pitchFamily="18" charset="0"/>
                <a:cs typeface="Times New Roman" pitchFamily="18" charset="0"/>
              </a:rPr>
              <a:t>Салчак</a:t>
            </a:r>
            <a:r>
              <a:rPr lang="ru-RU" sz="2900" b="1" dirty="0">
                <a:latin typeface="Times New Roman" pitchFamily="18" charset="0"/>
                <a:cs typeface="Times New Roman" pitchFamily="18" charset="0"/>
              </a:rPr>
              <a:t> К.П. – 3;</a:t>
            </a:r>
            <a:br>
              <a:rPr lang="ru-RU" sz="29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900" b="1" dirty="0">
                <a:latin typeface="Times New Roman" pitchFamily="18" charset="0"/>
                <a:cs typeface="Times New Roman" pitchFamily="18" charset="0"/>
              </a:rPr>
              <a:t>педагог, психолог КЦСРН </a:t>
            </a:r>
            <a:r>
              <a:rPr lang="ru-RU" sz="2900" b="1" dirty="0" err="1">
                <a:latin typeface="Times New Roman" pitchFamily="18" charset="0"/>
                <a:cs typeface="Times New Roman" pitchFamily="18" charset="0"/>
              </a:rPr>
              <a:t>Кызылского</a:t>
            </a:r>
            <a:r>
              <a:rPr lang="ru-RU" sz="2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b="1" dirty="0" err="1">
                <a:latin typeface="Times New Roman" pitchFamily="18" charset="0"/>
                <a:cs typeface="Times New Roman" pitchFamily="18" charset="0"/>
              </a:rPr>
              <a:t>кожууна</a:t>
            </a:r>
            <a:r>
              <a:rPr lang="ru-RU" sz="2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b="1" dirty="0" err="1">
                <a:latin typeface="Times New Roman" pitchFamily="18" charset="0"/>
                <a:cs typeface="Times New Roman" pitchFamily="18" charset="0"/>
              </a:rPr>
              <a:t>Чажапаан</a:t>
            </a:r>
            <a:r>
              <a:rPr lang="ru-RU" sz="2900" b="1" dirty="0">
                <a:latin typeface="Times New Roman" pitchFamily="18" charset="0"/>
                <a:cs typeface="Times New Roman" pitchFamily="18" charset="0"/>
              </a:rPr>
              <a:t> А.М. – 3;</a:t>
            </a:r>
            <a:br>
              <a:rPr lang="ru-RU" sz="29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900" b="1" dirty="0">
                <a:latin typeface="Times New Roman" pitchFamily="18" charset="0"/>
                <a:cs typeface="Times New Roman" pitchFamily="18" charset="0"/>
              </a:rPr>
              <a:t>специалист по социальной работе КЦСОН </a:t>
            </a:r>
            <a:r>
              <a:rPr lang="ru-RU" sz="2900" b="1" dirty="0" err="1">
                <a:latin typeface="Times New Roman" pitchFamily="18" charset="0"/>
                <a:cs typeface="Times New Roman" pitchFamily="18" charset="0"/>
              </a:rPr>
              <a:t>Кызылского</a:t>
            </a:r>
            <a:r>
              <a:rPr lang="ru-RU" sz="2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b="1" dirty="0" err="1">
                <a:latin typeface="Times New Roman" pitchFamily="18" charset="0"/>
                <a:cs typeface="Times New Roman" pitchFamily="18" charset="0"/>
              </a:rPr>
              <a:t>кожууна</a:t>
            </a:r>
            <a:r>
              <a:rPr lang="ru-RU" sz="29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9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900" b="1" dirty="0" err="1" smtClean="0">
                <a:latin typeface="Times New Roman" pitchFamily="18" charset="0"/>
                <a:cs typeface="Times New Roman" pitchFamily="18" charset="0"/>
              </a:rPr>
              <a:t>Саая</a:t>
            </a:r>
            <a:r>
              <a:rPr lang="ru-RU" sz="29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b="1" dirty="0">
                <a:latin typeface="Times New Roman" pitchFamily="18" charset="0"/>
                <a:cs typeface="Times New Roman" pitchFamily="18" charset="0"/>
              </a:rPr>
              <a:t>В.Р. – 3;</a:t>
            </a:r>
            <a:br>
              <a:rPr lang="ru-RU" sz="29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900" b="1" dirty="0">
                <a:latin typeface="Times New Roman" pitchFamily="18" charset="0"/>
                <a:cs typeface="Times New Roman" pitchFamily="18" charset="0"/>
              </a:rPr>
              <a:t>УУП МО МВД России «</a:t>
            </a:r>
            <a:r>
              <a:rPr lang="ru-RU" sz="2900" b="1" dirty="0" err="1">
                <a:latin typeface="Times New Roman" pitchFamily="18" charset="0"/>
                <a:cs typeface="Times New Roman" pitchFamily="18" charset="0"/>
              </a:rPr>
              <a:t>Кызылский</a:t>
            </a:r>
            <a:r>
              <a:rPr lang="ru-RU" sz="2900" b="1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900" b="1" dirty="0" err="1">
                <a:latin typeface="Times New Roman" pitchFamily="18" charset="0"/>
                <a:cs typeface="Times New Roman" pitchFamily="18" charset="0"/>
              </a:rPr>
              <a:t>Донгак</a:t>
            </a:r>
            <a:r>
              <a:rPr lang="ru-RU" sz="2900" b="1" dirty="0">
                <a:latin typeface="Times New Roman" pitchFamily="18" charset="0"/>
                <a:cs typeface="Times New Roman" pitchFamily="18" charset="0"/>
              </a:rPr>
              <a:t> А.В, </a:t>
            </a:r>
            <a:r>
              <a:rPr lang="ru-RU" sz="2900" b="1" dirty="0" err="1">
                <a:latin typeface="Times New Roman" pitchFamily="18" charset="0"/>
                <a:cs typeface="Times New Roman" pitchFamily="18" charset="0"/>
              </a:rPr>
              <a:t>Монгуш</a:t>
            </a:r>
            <a:r>
              <a:rPr lang="ru-RU" sz="2900" b="1" dirty="0">
                <a:latin typeface="Times New Roman" pitchFamily="18" charset="0"/>
                <a:cs typeface="Times New Roman" pitchFamily="18" charset="0"/>
              </a:rPr>
              <a:t> С.С. - </a:t>
            </a:r>
            <a:r>
              <a:rPr lang="ru-RU" sz="2900" b="1" dirty="0" smtClean="0">
                <a:latin typeface="Times New Roman" pitchFamily="18" charset="0"/>
                <a:cs typeface="Times New Roman" pitchFamily="18" charset="0"/>
              </a:rPr>
              <a:t>12</a:t>
            </a:r>
            <a:endParaRPr lang="ru-RU" sz="29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СОЦИАЛЬНЫЙ БЛОК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20522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3" y="2674938"/>
            <a:ext cx="4032448" cy="3451225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«НАРОДНЫЙ КАРТОФЕЛЬ»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1" y="2564904"/>
            <a:ext cx="4248472" cy="3561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25812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1" y="1556792"/>
            <a:ext cx="8640960" cy="4569371"/>
          </a:xfrm>
        </p:spPr>
        <p:txBody>
          <a:bodyPr/>
          <a:lstStyle/>
          <a:p>
            <a:pPr fontAlgn="base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2016 года по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2024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год социальную поддержку от Правительства РТ в виде каменного угля по проекту «Социальный уголь» в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с.Ээрбек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Кызылском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кожууне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получили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118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семьи, в них несовершеннолетних детей 390 человек,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выгруженно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за 5лет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327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т, 076 кг угля.</a:t>
            </a:r>
          </a:p>
          <a:p>
            <a:pPr fontAlgn="base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 В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2024 году социальный уголь получат 48 семей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Проект «Социальный уголь»</a:t>
            </a:r>
            <a:endParaRPr lang="ru-RU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514907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1" y="1484784"/>
            <a:ext cx="8640960" cy="4968552"/>
          </a:xfrm>
        </p:spPr>
        <p:txBody>
          <a:bodyPr/>
          <a:lstStyle/>
          <a:p>
            <a:r>
              <a:rPr lang="ru-RU" dirty="0"/>
              <a:t> </a:t>
            </a:r>
            <a:r>
              <a:rPr lang="ru-RU" dirty="0" smtClean="0"/>
              <a:t>  </a:t>
            </a:r>
            <a:r>
              <a:rPr lang="de-DE" i="1" dirty="0" err="1" smtClean="0">
                <a:latin typeface="Times New Roman" pitchFamily="18" charset="0"/>
                <a:cs typeface="Times New Roman" pitchFamily="18" charset="0"/>
              </a:rPr>
              <a:t>Уровень</a:t>
            </a:r>
            <a:r>
              <a:rPr lang="de-DE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i="1" dirty="0" err="1">
                <a:latin typeface="Times New Roman" pitchFamily="18" charset="0"/>
                <a:cs typeface="Times New Roman" pitchFamily="18" charset="0"/>
              </a:rPr>
              <a:t>жизни</a:t>
            </a:r>
            <a:r>
              <a:rPr lang="de-DE" dirty="0">
                <a:latin typeface="Times New Roman" pitchFamily="18" charset="0"/>
                <a:cs typeface="Times New Roman" pitchFamily="18" charset="0"/>
              </a:rPr>
              <a:t>. В </a:t>
            </a:r>
            <a:r>
              <a:rPr lang="de-DE" dirty="0" err="1">
                <a:latin typeface="Times New Roman" pitchFamily="18" charset="0"/>
                <a:cs typeface="Times New Roman" pitchFamily="18" charset="0"/>
              </a:rPr>
              <a:t>целях</a:t>
            </a:r>
            <a:r>
              <a:rPr lang="de-D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>
                <a:latin typeface="Times New Roman" pitchFamily="18" charset="0"/>
                <a:cs typeface="Times New Roman" pitchFamily="18" charset="0"/>
              </a:rPr>
              <a:t>повышения</a:t>
            </a:r>
            <a:r>
              <a:rPr lang="de-D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>
                <a:latin typeface="Times New Roman" pitchFamily="18" charset="0"/>
                <a:cs typeface="Times New Roman" pitchFamily="18" charset="0"/>
              </a:rPr>
              <a:t>денежных</a:t>
            </a:r>
            <a:r>
              <a:rPr lang="de-D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>
                <a:latin typeface="Times New Roman" pitchFamily="18" charset="0"/>
                <a:cs typeface="Times New Roman" pitchFamily="18" charset="0"/>
              </a:rPr>
              <a:t>доходов</a:t>
            </a:r>
            <a:r>
              <a:rPr lang="de-D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>
                <a:latin typeface="Times New Roman" pitchFamily="18" charset="0"/>
                <a:cs typeface="Times New Roman" pitchFamily="18" charset="0"/>
              </a:rPr>
              <a:t>населения</a:t>
            </a:r>
            <a:r>
              <a:rPr lang="de-DE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de-DE" dirty="0" err="1">
                <a:latin typeface="Times New Roman" pitchFamily="18" charset="0"/>
                <a:cs typeface="Times New Roman" pitchFamily="18" charset="0"/>
              </a:rPr>
              <a:t>снижения</a:t>
            </a:r>
            <a:r>
              <a:rPr lang="de-D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>
                <a:latin typeface="Times New Roman" pitchFamily="18" charset="0"/>
                <a:cs typeface="Times New Roman" pitchFamily="18" charset="0"/>
              </a:rPr>
              <a:t>уровня</a:t>
            </a:r>
            <a:r>
              <a:rPr lang="de-D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>
                <a:latin typeface="Times New Roman" pitchFamily="18" charset="0"/>
                <a:cs typeface="Times New Roman" pitchFamily="18" charset="0"/>
              </a:rPr>
              <a:t>бедности</a:t>
            </a:r>
            <a:r>
              <a:rPr lang="de-DE" dirty="0">
                <a:latin typeface="Times New Roman" pitchFamily="18" charset="0"/>
                <a:cs typeface="Times New Roman" pitchFamily="18" charset="0"/>
              </a:rPr>
              <a:t> в 202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de-D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>
                <a:latin typeface="Times New Roman" pitchFamily="18" charset="0"/>
                <a:cs typeface="Times New Roman" pitchFamily="18" charset="0"/>
              </a:rPr>
              <a:t>году</a:t>
            </a:r>
            <a:r>
              <a:rPr lang="de-D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>
                <a:latin typeface="Times New Roman" pitchFamily="18" charset="0"/>
                <a:cs typeface="Times New Roman" pitchFamily="18" charset="0"/>
              </a:rPr>
              <a:t>принимаются</a:t>
            </a:r>
            <a:r>
              <a:rPr lang="de-D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>
                <a:latin typeface="Times New Roman" pitchFamily="18" charset="0"/>
                <a:cs typeface="Times New Roman" pitchFamily="18" charset="0"/>
              </a:rPr>
              <a:t>следующие</a:t>
            </a:r>
            <a:r>
              <a:rPr lang="de-D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>
                <a:latin typeface="Times New Roman" pitchFamily="18" charset="0"/>
                <a:cs typeface="Times New Roman" pitchFamily="18" charset="0"/>
              </a:rPr>
              <a:t>меры</a:t>
            </a:r>
            <a:r>
              <a:rPr lang="de-D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>
                <a:latin typeface="Times New Roman" pitchFamily="18" charset="0"/>
                <a:cs typeface="Times New Roman" pitchFamily="18" charset="0"/>
              </a:rPr>
              <a:t>социальной</a:t>
            </a:r>
            <a:r>
              <a:rPr lang="de-D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>
                <a:latin typeface="Times New Roman" pitchFamily="18" charset="0"/>
                <a:cs typeface="Times New Roman" pitchFamily="18" charset="0"/>
              </a:rPr>
              <a:t>поддержки</a:t>
            </a:r>
            <a:r>
              <a:rPr lang="de-D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>
                <a:latin typeface="Times New Roman" pitchFamily="18" charset="0"/>
                <a:cs typeface="Times New Roman" pitchFamily="18" charset="0"/>
              </a:rPr>
              <a:t>семьям</a:t>
            </a:r>
            <a:r>
              <a:rPr lang="de-DE" dirty="0">
                <a:latin typeface="Times New Roman" pitchFamily="18" charset="0"/>
                <a:cs typeface="Times New Roman" pitchFamily="18" charset="0"/>
              </a:rPr>
              <a:t> с </a:t>
            </a:r>
            <a:r>
              <a:rPr lang="de-DE" dirty="0" err="1">
                <a:latin typeface="Times New Roman" pitchFamily="18" charset="0"/>
                <a:cs typeface="Times New Roman" pitchFamily="18" charset="0"/>
              </a:rPr>
              <a:t>детьми</a:t>
            </a:r>
            <a:r>
              <a:rPr lang="de-DE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de-DE" dirty="0" err="1">
                <a:latin typeface="Times New Roman" pitchFamily="18" charset="0"/>
                <a:cs typeface="Times New Roman" pitchFamily="18" charset="0"/>
              </a:rPr>
              <a:t>отдельным</a:t>
            </a:r>
            <a:r>
              <a:rPr lang="de-D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категориям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населения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de-DE" b="1" dirty="0" err="1" smtClean="0">
                <a:latin typeface="Times New Roman" pitchFamily="18" charset="0"/>
                <a:cs typeface="Times New Roman" pitchFamily="18" charset="0"/>
              </a:rPr>
              <a:t>Государственная</a:t>
            </a:r>
            <a:r>
              <a:rPr lang="de-DE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dirty="0" err="1">
                <a:latin typeface="Times New Roman" pitchFamily="18" charset="0"/>
                <a:cs typeface="Times New Roman" pitchFamily="18" charset="0"/>
              </a:rPr>
              <a:t>социальная</a:t>
            </a:r>
            <a:r>
              <a:rPr lang="de-DE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dirty="0" err="1">
                <a:latin typeface="Times New Roman" pitchFamily="18" charset="0"/>
                <a:cs typeface="Times New Roman" pitchFamily="18" charset="0"/>
              </a:rPr>
              <a:t>помощь</a:t>
            </a:r>
            <a:r>
              <a:rPr lang="de-DE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de-D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>
                <a:latin typeface="Times New Roman" pitchFamily="18" charset="0"/>
                <a:cs typeface="Times New Roman" pitchFamily="18" charset="0"/>
              </a:rPr>
              <a:t>основе</a:t>
            </a:r>
            <a:r>
              <a:rPr lang="de-D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>
                <a:latin typeface="Times New Roman" pitchFamily="18" charset="0"/>
                <a:cs typeface="Times New Roman" pitchFamily="18" charset="0"/>
              </a:rPr>
              <a:t>социального</a:t>
            </a:r>
            <a:r>
              <a:rPr lang="de-D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>
                <a:latin typeface="Times New Roman" pitchFamily="18" charset="0"/>
                <a:cs typeface="Times New Roman" pitchFamily="18" charset="0"/>
              </a:rPr>
              <a:t>контракта</a:t>
            </a:r>
            <a:r>
              <a:rPr lang="de-DE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de-DE" dirty="0" err="1">
                <a:latin typeface="Times New Roman" pitchFamily="18" charset="0"/>
                <a:cs typeface="Times New Roman" pitchFamily="18" charset="0"/>
              </a:rPr>
              <a:t>получателями</a:t>
            </a:r>
            <a:r>
              <a:rPr lang="de-D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 smtClean="0">
                <a:latin typeface="Times New Roman" pitchFamily="18" charset="0"/>
                <a:cs typeface="Times New Roman" pitchFamily="18" charset="0"/>
              </a:rPr>
              <a:t>котор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стали</a:t>
            </a:r>
            <a:r>
              <a:rPr lang="de-DE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dirty="0" err="1">
                <a:latin typeface="Times New Roman" pitchFamily="18" charset="0"/>
                <a:cs typeface="Times New Roman" pitchFamily="18" charset="0"/>
              </a:rPr>
              <a:t>малоимущих</a:t>
            </a:r>
            <a:r>
              <a:rPr lang="de-DE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dirty="0" err="1">
                <a:latin typeface="Times New Roman" pitchFamily="18" charset="0"/>
                <a:cs typeface="Times New Roman" pitchFamily="18" charset="0"/>
              </a:rPr>
              <a:t>граждан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;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de-DE" dirty="0" err="1">
                <a:latin typeface="Times New Roman" pitchFamily="18" charset="0"/>
                <a:cs typeface="Times New Roman" pitchFamily="18" charset="0"/>
              </a:rPr>
              <a:t>Введена</a:t>
            </a:r>
            <a:r>
              <a:rPr lang="de-D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>
                <a:latin typeface="Times New Roman" pitchFamily="18" charset="0"/>
                <a:cs typeface="Times New Roman" pitchFamily="18" charset="0"/>
              </a:rPr>
              <a:t>новая</a:t>
            </a:r>
            <a:r>
              <a:rPr lang="de-D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>
                <a:latin typeface="Times New Roman" pitchFamily="18" charset="0"/>
                <a:cs typeface="Times New Roman" pitchFamily="18" charset="0"/>
              </a:rPr>
              <a:t>мера</a:t>
            </a:r>
            <a:r>
              <a:rPr lang="de-D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>
                <a:latin typeface="Times New Roman" pitchFamily="18" charset="0"/>
                <a:cs typeface="Times New Roman" pitchFamily="18" charset="0"/>
              </a:rPr>
              <a:t>поддержки</a:t>
            </a:r>
            <a:r>
              <a:rPr lang="de-D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>
                <a:latin typeface="Times New Roman" pitchFamily="18" charset="0"/>
                <a:cs typeface="Times New Roman" pitchFamily="18" charset="0"/>
              </a:rPr>
              <a:t>семей</a:t>
            </a:r>
            <a:r>
              <a:rPr lang="de-DE" dirty="0">
                <a:latin typeface="Times New Roman" pitchFamily="18" charset="0"/>
                <a:cs typeface="Times New Roman" pitchFamily="18" charset="0"/>
              </a:rPr>
              <a:t> с </a:t>
            </a:r>
            <a:r>
              <a:rPr lang="de-DE" dirty="0" err="1">
                <a:latin typeface="Times New Roman" pitchFamily="18" charset="0"/>
                <a:cs typeface="Times New Roman" pitchFamily="18" charset="0"/>
              </a:rPr>
              <a:t>детьми</a:t>
            </a:r>
            <a:r>
              <a:rPr lang="de-DE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de-DE" b="1" dirty="0" err="1">
                <a:latin typeface="Times New Roman" pitchFamily="18" charset="0"/>
                <a:cs typeface="Times New Roman" pitchFamily="18" charset="0"/>
              </a:rPr>
              <a:t>ежемесячная</a:t>
            </a:r>
            <a:r>
              <a:rPr lang="de-DE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dirty="0" err="1">
                <a:latin typeface="Times New Roman" pitchFamily="18" charset="0"/>
                <a:cs typeface="Times New Roman" pitchFamily="18" charset="0"/>
              </a:rPr>
              <a:t>денежная</a:t>
            </a:r>
            <a:r>
              <a:rPr lang="de-DE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dirty="0" err="1">
                <a:latin typeface="Times New Roman" pitchFamily="18" charset="0"/>
                <a:cs typeface="Times New Roman" pitchFamily="18" charset="0"/>
              </a:rPr>
              <a:t>выплата</a:t>
            </a:r>
            <a:r>
              <a:rPr lang="de-DE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de-D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>
                <a:latin typeface="Times New Roman" pitchFamily="18" charset="0"/>
                <a:cs typeface="Times New Roman" pitchFamily="18" charset="0"/>
              </a:rPr>
              <a:t>третьего</a:t>
            </a:r>
            <a:r>
              <a:rPr lang="de-DE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de-DE" dirty="0" err="1">
                <a:latin typeface="Times New Roman" pitchFamily="18" charset="0"/>
                <a:cs typeface="Times New Roman" pitchFamily="18" charset="0"/>
              </a:rPr>
              <a:t>последующих</a:t>
            </a:r>
            <a:r>
              <a:rPr lang="de-D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>
                <a:latin typeface="Times New Roman" pitchFamily="18" charset="0"/>
                <a:cs typeface="Times New Roman" pitchFamily="18" charset="0"/>
              </a:rPr>
              <a:t>детей</a:t>
            </a:r>
            <a:r>
              <a:rPr lang="de-D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>
                <a:latin typeface="Times New Roman" pitchFamily="18" charset="0"/>
                <a:cs typeface="Times New Roman" pitchFamily="18" charset="0"/>
              </a:rPr>
              <a:t>до</a:t>
            </a:r>
            <a:r>
              <a:rPr lang="de-D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>
                <a:latin typeface="Times New Roman" pitchFamily="18" charset="0"/>
                <a:cs typeface="Times New Roman" pitchFamily="18" charset="0"/>
              </a:rPr>
              <a:t>достижения</a:t>
            </a:r>
            <a:r>
              <a:rPr lang="de-D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>
                <a:latin typeface="Times New Roman" pitchFamily="18" charset="0"/>
                <a:cs typeface="Times New Roman" pitchFamily="18" charset="0"/>
              </a:rPr>
              <a:t>ребенком</a:t>
            </a:r>
            <a:r>
              <a:rPr lang="de-D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>
                <a:latin typeface="Times New Roman" pitchFamily="18" charset="0"/>
                <a:cs typeface="Times New Roman" pitchFamily="18" charset="0"/>
              </a:rPr>
              <a:t>возраста</a:t>
            </a:r>
            <a:r>
              <a:rPr lang="de-D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>
                <a:latin typeface="Times New Roman" pitchFamily="18" charset="0"/>
                <a:cs typeface="Times New Roman" pitchFamily="18" charset="0"/>
              </a:rPr>
              <a:t>трех</a:t>
            </a:r>
            <a:r>
              <a:rPr lang="de-D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>
                <a:latin typeface="Times New Roman" pitchFamily="18" charset="0"/>
                <a:cs typeface="Times New Roman" pitchFamily="18" charset="0"/>
              </a:rPr>
              <a:t>лет</a:t>
            </a:r>
            <a:r>
              <a:rPr lang="de-DE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de-DE" dirty="0" err="1">
                <a:latin typeface="Times New Roman" pitchFamily="18" charset="0"/>
                <a:cs typeface="Times New Roman" pitchFamily="18" charset="0"/>
              </a:rPr>
              <a:t>Право</a:t>
            </a:r>
            <a:r>
              <a:rPr lang="de-D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de-D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>
                <a:latin typeface="Times New Roman" pitchFamily="18" charset="0"/>
                <a:cs typeface="Times New Roman" pitchFamily="18" charset="0"/>
              </a:rPr>
              <a:t>выплату</a:t>
            </a:r>
            <a:r>
              <a:rPr lang="de-D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>
                <a:latin typeface="Times New Roman" pitchFamily="18" charset="0"/>
                <a:cs typeface="Times New Roman" pitchFamily="18" charset="0"/>
              </a:rPr>
              <a:t>имеют</a:t>
            </a:r>
            <a:r>
              <a:rPr lang="de-D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>
                <a:latin typeface="Times New Roman" pitchFamily="18" charset="0"/>
                <a:cs typeface="Times New Roman" pitchFamily="18" charset="0"/>
              </a:rPr>
              <a:t>свыше</a:t>
            </a:r>
            <a:r>
              <a:rPr lang="de-D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dirty="0">
                <a:latin typeface="Times New Roman" pitchFamily="18" charset="0"/>
                <a:cs typeface="Times New Roman" pitchFamily="18" charset="0"/>
              </a:rPr>
              <a:t> 110 </a:t>
            </a:r>
            <a:r>
              <a:rPr lang="de-DE" b="1" dirty="0" err="1">
                <a:latin typeface="Times New Roman" pitchFamily="18" charset="0"/>
                <a:cs typeface="Times New Roman" pitchFamily="18" charset="0"/>
              </a:rPr>
              <a:t>детей</a:t>
            </a:r>
            <a:r>
              <a:rPr lang="de-DE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dirty="0" smtClean="0">
                <a:latin typeface="Times New Roman" pitchFamily="18" charset="0"/>
                <a:cs typeface="Times New Roman" pitchFamily="18" charset="0"/>
              </a:rPr>
              <a:t>сумона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de-DE" b="1" dirty="0" err="1">
                <a:latin typeface="Times New Roman" pitchFamily="18" charset="0"/>
                <a:cs typeface="Times New Roman" pitchFamily="18" charset="0"/>
              </a:rPr>
              <a:t>малообеспеченны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de-DE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dirty="0" err="1">
                <a:latin typeface="Times New Roman" pitchFamily="18" charset="0"/>
                <a:cs typeface="Times New Roman" pitchFamily="18" charset="0"/>
              </a:rPr>
              <a:t>сем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ьи</a:t>
            </a:r>
            <a:r>
              <a:rPr lang="de-DE" dirty="0">
                <a:latin typeface="Times New Roman" pitchFamily="18" charset="0"/>
                <a:cs typeface="Times New Roman" pitchFamily="18" charset="0"/>
              </a:rPr>
              <a:t> 133 </a:t>
            </a:r>
            <a:r>
              <a:rPr lang="de-DE" dirty="0" err="1">
                <a:latin typeface="Times New Roman" pitchFamily="18" charset="0"/>
                <a:cs typeface="Times New Roman" pitchFamily="18" charset="0"/>
              </a:rPr>
              <a:t>детьми</a:t>
            </a:r>
            <a:r>
              <a:rPr lang="de-DE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de-DE" dirty="0" err="1">
                <a:latin typeface="Times New Roman" pitchFamily="18" charset="0"/>
                <a:cs typeface="Times New Roman" pitchFamily="18" charset="0"/>
              </a:rPr>
              <a:t>возрасте</a:t>
            </a:r>
            <a:r>
              <a:rPr lang="de-D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dirty="0" err="1">
                <a:latin typeface="Times New Roman" pitchFamily="18" charset="0"/>
                <a:cs typeface="Times New Roman" pitchFamily="18" charset="0"/>
              </a:rPr>
              <a:t>от</a:t>
            </a:r>
            <a:r>
              <a:rPr lang="de-DE" dirty="0">
                <a:latin typeface="Times New Roman" pitchFamily="18" charset="0"/>
                <a:cs typeface="Times New Roman" pitchFamily="18" charset="0"/>
              </a:rPr>
              <a:t> 3 </a:t>
            </a:r>
            <a:r>
              <a:rPr lang="de-DE" dirty="0" err="1">
                <a:latin typeface="Times New Roman" pitchFamily="18" charset="0"/>
                <a:cs typeface="Times New Roman" pitchFamily="18" charset="0"/>
              </a:rPr>
              <a:t>до</a:t>
            </a:r>
            <a:r>
              <a:rPr lang="de-DE" dirty="0">
                <a:latin typeface="Times New Roman" pitchFamily="18" charset="0"/>
                <a:cs typeface="Times New Roman" pitchFamily="18" charset="0"/>
              </a:rPr>
              <a:t> 7 </a:t>
            </a:r>
            <a:r>
              <a:rPr lang="de-DE" dirty="0" err="1">
                <a:latin typeface="Times New Roman" pitchFamily="18" charset="0"/>
                <a:cs typeface="Times New Roman" pitchFamily="18" charset="0"/>
              </a:rPr>
              <a:t>лет</a:t>
            </a:r>
            <a:r>
              <a:rPr lang="de-DE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de-DE" dirty="0" err="1">
                <a:latin typeface="Times New Roman" pitchFamily="18" charset="0"/>
                <a:cs typeface="Times New Roman" pitchFamily="18" charset="0"/>
              </a:rPr>
              <a:t>ежемесячно</a:t>
            </a:r>
            <a:r>
              <a:rPr lang="de-D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dirty="0" err="1">
                <a:latin typeface="Times New Roman" pitchFamily="18" charset="0"/>
                <a:cs typeface="Times New Roman" pitchFamily="18" charset="0"/>
              </a:rPr>
              <a:t>получают</a:t>
            </a:r>
            <a:r>
              <a:rPr lang="de-DE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dirty="0" err="1">
                <a:latin typeface="Times New Roman" pitchFamily="18" charset="0"/>
                <a:cs typeface="Times New Roman" pitchFamily="18" charset="0"/>
              </a:rPr>
              <a:t>пособие</a:t>
            </a:r>
            <a:r>
              <a:rPr lang="de-DE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dirty="0" err="1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de-DE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dirty="0" err="1">
                <a:latin typeface="Times New Roman" pitchFamily="18" charset="0"/>
                <a:cs typeface="Times New Roman" pitchFamily="18" charset="0"/>
              </a:rPr>
              <a:t>каждого</a:t>
            </a:r>
            <a:r>
              <a:rPr lang="de-DE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dirty="0" err="1">
                <a:latin typeface="Times New Roman" pitchFamily="18" charset="0"/>
                <a:cs typeface="Times New Roman" pitchFamily="18" charset="0"/>
              </a:rPr>
              <a:t>ребенка</a:t>
            </a:r>
            <a:r>
              <a:rPr lang="de-DE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0244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СОЦИАЛЬНАЯ </a:t>
            </a:r>
            <a:r>
              <a:rPr lang="ru-RU" sz="3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ЗАЩИТА НАСЕЛЕНИЯ И ЦЗН</a:t>
            </a:r>
            <a:br>
              <a:rPr lang="ru-RU" sz="3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784326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447598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Мастер-класс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«ДАРИМ ДОБРОТУ и  РАДОСТЬ»</a:t>
            </a:r>
            <a:b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детям, нуждающимся в социальной поддержке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85786" y="1571612"/>
            <a:ext cx="8143932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Спонсорскую помощь оказывают мастера парикмахеры и  визажист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3116"/>
            <a:ext cx="4251328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1" name="Picture 3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645024" y="2143116"/>
            <a:ext cx="4213255" cy="371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37616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Спонсорам вручены благодарственные письма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500174"/>
            <a:ext cx="8286808" cy="4929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71472" y="1428736"/>
            <a:ext cx="8001055" cy="4697427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Организация  благоустройства территории сельского поселения сумона Ээрбек.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Одним из направлений деятельности администрации являются вопросы санитарного состояния и благоустройства сумона. Проведены следующие работы:    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 убирали несанкционированные свалки;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 убирали 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детско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–спортивную площадку;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 разработана план мероприятий, график субботников закрепленных территорий всех организаций и улиц;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- установлено 6 бункеров ответственная организация ГУП ТСП;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-   разработано положение  конкурса по благоустройству дворов   на территории  сельского поселения сумона  Ээрбек  Кызылского кожууна;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 по выявлению и уничтожению 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наркосодержащих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растений (конопли) на территории сумона;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 покраска и побелка адреса сумона и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Субургана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 ремонт и очистка памятника тувинских добровольцев по улице Набережная;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 очистка скотомогильника;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 установлено  защитное устройство на расстоянии от сумона автодороги Ээрбек –Кызыл;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БЛАГОУСТРОЙСТВО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18970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СУББОТНИК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76274" y="1428736"/>
            <a:ext cx="7896254" cy="4714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СУББОТНИК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76274" y="1571612"/>
            <a:ext cx="7896253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Несакционированная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свалка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500174"/>
            <a:ext cx="4141817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688416" y="1571612"/>
            <a:ext cx="4026988" cy="4554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СКОТОМОГИЛЬНИК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1500174"/>
            <a:ext cx="8215370" cy="4625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Ремонт  адреса сумона Ээрбек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1714488"/>
            <a:ext cx="4214842" cy="441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3" name="Picture 3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857752" y="1714488"/>
            <a:ext cx="4000528" cy="441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Ремонт и очистка  памятника тувинских добровольцев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4" name="Picture 2" descr="C:\Users\1\AppData\Local\Temp\Rar$DIa7068.16205\IMG_6244.PN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6275" y="2558256"/>
            <a:ext cx="3822700" cy="2867025"/>
          </a:xfrm>
          <a:prstGeom prst="rect">
            <a:avLst/>
          </a:prstGeom>
          <a:noFill/>
        </p:spPr>
      </p:pic>
      <p:pic>
        <p:nvPicPr>
          <p:cNvPr id="18435" name="Picture 3" descr="C:\Users\1\AppData\Local\Temp\Rar$DIa7068.20878\IMG_6242.PN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5025" y="2522538"/>
            <a:ext cx="3822700" cy="28670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1\AppData\Local\Temp\Rar$DIa7068.23470\IMG_6243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714356"/>
            <a:ext cx="8215370" cy="541180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57158" y="642918"/>
            <a:ext cx="8429683" cy="5483245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Стимулируя, жителей к активному благоустройству на территории сумона  ежегодно проводится конкурсы «Лучший двор», «Лучший цветовод», «Лучший огород», «Лучший овощевод». В День села награждаются победители грамотами и ценными призами.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endParaRPr lang="ru-RU" sz="32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872067" y="1857364"/>
            <a:ext cx="7843337" cy="4268799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РЕАЛИЗАЦИЯ ПРОГРАММЫ СОЦИАЛЬНО –ЭКОНОМИЧЕСКОГО РАЗВИТИЯ СЕЛЬСКОГО ПОСЕЛЕНИЯ СУМОНА ЭЭРБЕКСКИЙ НА 2020-2025 ГОДЫ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РАЗВИТИЕ ПРЕДПРИНИМАТЕЛЬСТВА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АГРОПРОМЫШЛЕННЫЙ КОМПЛЕКС (сельское хозяйство)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РАЗВИТИЕ СТРОИТЕЛЬНОГО И ЖИЛИЩНО –КОММУНАЛЬНОГО ХОЗЯЙСТВА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ОБЕСПЕЧЕНИЕ ЭНЕРГЕТИЧЕСКОЙ БЕЗОПАСНОСТИ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2. ЭКОНОМИЧЕСКОЕ РАЗВИТИЕ</a:t>
            </a:r>
            <a:endParaRPr lang="ru-RU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872067" y="1500174"/>
            <a:ext cx="7408333" cy="4625989"/>
          </a:xfrm>
        </p:spPr>
        <p:txBody>
          <a:bodyPr/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Молоко -               ЛПХ -  75150 л</a:t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                                Чабаны – 360180 л</a:t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Мясо                      22 .080 кг</a:t>
            </a:r>
          </a:p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Шерсть                  2 т. 599 кг</a:t>
            </a:r>
          </a:p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Картофель           31 т.464 кг</a:t>
            </a:r>
          </a:p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Овощи                  5 т.488 кг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ОБЪЕМ ПРОИЗВОДСТВА</a:t>
            </a:r>
            <a:endParaRPr lang="ru-RU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872067" y="642918"/>
            <a:ext cx="7408333" cy="5483245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Площадь территории        -   5625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Сельскохозяйственные угодья            -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55681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посевные                                     - 100 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Пастбища                                 -5385.2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Лесной фонд                             - 33651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Озера                                           - 57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Зерновые                                    - 101.5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Кормовые культуры                - 1373</a:t>
            </a:r>
          </a:p>
          <a:p>
            <a:endParaRPr lang="ru-RU" sz="3200" b="1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ЖИЛИЩНО –КОММУНАЛЬНОЕ ХОЗЯЙСТВО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872067" y="1714488"/>
            <a:ext cx="7408333" cy="4411675"/>
          </a:xfrm>
        </p:spPr>
        <p:txBody>
          <a:bodyPr>
            <a:normAutofit lnSpcReduction="10000"/>
          </a:bodyPr>
          <a:lstStyle/>
          <a:p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На территории сумона установлен бункера для мусора бытовых отходов, составить должны с Региональным оператором договора жители сумона и организации. 1 бункер рассчитан на 73 домов. Оплата  41 р.48 копеек.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25748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947532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Благоустройство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1928802"/>
            <a:ext cx="3822700" cy="4000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645024" y="1928802"/>
            <a:ext cx="4141817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872067" y="1928802"/>
            <a:ext cx="7408333" cy="4197361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Ввод жилья за январь – декабрь текущего года введено жилья 734.1, выполнен на 33.1%.Объемы ввода жилья в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сумоне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Ээрбек  снижается  с каждым годом.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 Такая ситуация возникает в связи с  отсутствуем, инженерных инфраструктур, не выделением земель для строительства жилья, кроме того сельское поселение развивается с постоянным миграционным ростом, растет население  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близлежащих к столице Кызыла.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Жилищное строительство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Строительство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714488"/>
            <a:ext cx="4141817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786315" y="1857363"/>
            <a:ext cx="4071966" cy="4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947532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Ввод  жилья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857364"/>
            <a:ext cx="4141817" cy="4140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645024" y="1857364"/>
            <a:ext cx="4141817" cy="4214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АГРОПРОМЫШЛЕННЫЙ КОМПЛЕКС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 descr="Уч-ся 048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-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43" r="2942" b="5980"/>
          <a:stretch>
            <a:fillRect/>
          </a:stretch>
        </p:blipFill>
        <p:spPr bwMode="auto">
          <a:xfrm>
            <a:off x="539552" y="1700808"/>
            <a:ext cx="8064896" cy="435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712526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872067" y="1785926"/>
            <a:ext cx="7408333" cy="4340237"/>
          </a:xfrm>
        </p:spPr>
        <p:txBody>
          <a:bodyPr/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Основная экономическая специализация муниципального образования – животноводство. 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Зарегистрировано  29  организаций сельского хозяйства:  ООО «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Сайыр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-1,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КФХ – 15. 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ЛПХ на чабанских стоянках – 82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 территории сумона имеется – 69 ЛПХ.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СЕЛЬСКОЕ  ХОЗЯЙСТВО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872067" y="357166"/>
            <a:ext cx="7408333" cy="5768997"/>
          </a:xfrm>
        </p:spPr>
        <p:txBody>
          <a:bodyPr>
            <a:normAutofit lnSpcReduction="1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хозяйствах всех категорий сумона ожидается увеличение поголовья скота,  сведения 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 поголовье скота в хозяйствах населения на 2024 год: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Крупный рогатый скот – 2357 гол;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из него коровы               - 728 гол;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МРС                                - 10060 гол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Свиньи                            - 10 гол;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Лошади                             - 1363 гол;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Птица                                - 20.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Яки                                     -22 гол.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Основные виды продукции сельского хозяйства: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производство мясо составит -  29т750 кг.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Валовый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надой молока – 1456 литров. Основные выполнение годового плана по надою молока будет наблюдаться с июля по ноябрь месяцы года.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МУП «САЙЫР»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C:\Users\1\Desktop\док суур\Новая папка\Документы с.ЭЭрбек\Мои рисунки\фотки\PA030051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571613"/>
            <a:ext cx="4070379" cy="4264832"/>
          </a:xfrm>
          <a:prstGeom prst="rect">
            <a:avLst/>
          </a:prstGeom>
          <a:noFill/>
        </p:spPr>
      </p:pic>
      <p:pic>
        <p:nvPicPr>
          <p:cNvPr id="6147" name="Picture 3" descr="C:\Users\1\Desktop\док суур\Новая папка\Документы с.ЭЭрбек\Мои рисунки\фотки\PA030048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5024" y="1643051"/>
            <a:ext cx="4213256" cy="41933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ЯРМАРКА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C:\Users\1\Desktop\док суур\Новая папка\Документы с.ЭЭрбек\Мои рисунки\фотки\PA030055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857365"/>
            <a:ext cx="4070379" cy="3979080"/>
          </a:xfrm>
          <a:prstGeom prst="rect">
            <a:avLst/>
          </a:prstGeom>
          <a:noFill/>
        </p:spPr>
      </p:pic>
      <p:pic>
        <p:nvPicPr>
          <p:cNvPr id="7171" name="Picture 3" descr="C:\Users\1\Desktop\док суур\Новая папка\Документы с.ЭЭрбек\Мои рисунки\фотки\PA030058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5024" y="1928802"/>
            <a:ext cx="4141817" cy="400052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872067" y="1643050"/>
            <a:ext cx="7408333" cy="4483113"/>
          </a:xfrm>
        </p:spPr>
        <p:txBody>
          <a:bodyPr>
            <a:normAutofit/>
          </a:bodyPr>
          <a:lstStyle/>
          <a:p>
            <a:endParaRPr lang="ru-RU" sz="4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ООО «</a:t>
            </a:r>
            <a:r>
              <a:rPr lang="ru-RU" sz="4800" b="1" dirty="0" err="1" smtClean="0">
                <a:latin typeface="Times New Roman" pitchFamily="18" charset="0"/>
                <a:cs typeface="Times New Roman" pitchFamily="18" charset="0"/>
              </a:rPr>
              <a:t>Сайыр</a:t>
            </a: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br>
              <a:rPr lang="ru-RU" sz="4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Кызылского кожууна</a:t>
            </a:r>
            <a:br>
              <a:rPr lang="ru-RU" sz="4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за 2024г.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Отчет о проделанной работе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872067" y="785794"/>
            <a:ext cx="7408333" cy="5340369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Численность: </a:t>
            </a:r>
            <a:br>
              <a:rPr lang="ru-RU" sz="4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Чабаны-5, </a:t>
            </a:r>
            <a:br>
              <a:rPr lang="ru-RU" sz="4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Директор-1,</a:t>
            </a:r>
            <a:br>
              <a:rPr lang="ru-RU" sz="4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 Зоотехник-1, Тракторист-1, </a:t>
            </a:r>
            <a:br>
              <a:rPr lang="ru-RU" sz="4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Всего- 8 человек.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85721" y="1785926"/>
            <a:ext cx="8501122" cy="4340237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01.01.2024 г. – 1270 гол.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пиплода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210 гол.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Забито – 34 гол.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Падеж – 296 гол.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том числе мол-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тгр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12 гол.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Натура оплата – 60 гол.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Продано – 12 гол.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Задавлено – 24 гол.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Бартер – 3 гол.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Прочие – 48 гол.</a:t>
            </a:r>
          </a:p>
          <a:p>
            <a:pPr marL="0" indent="0">
              <a:buNone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Движение поголовья и производственные показатели</a:t>
            </a:r>
            <a:r>
              <a:rPr lang="ru-RU" dirty="0" smtClean="0"/>
              <a:t>:</a:t>
            </a:r>
            <a:endParaRPr lang="ru-RU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2204864"/>
            <a:ext cx="7408333" cy="3921299"/>
          </a:xfrm>
        </p:spPr>
        <p:txBody>
          <a:bodyPr>
            <a:no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Дондуп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Владислав Кан-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оолович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о/м – 224 гол.;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Ондар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Эккер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Эрес-оолович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о/м – 482 гол.;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Монгуш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Геннадий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Даржааевич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к/м, о/м – 155 гол.;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Ооржак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Уран-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оол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Хулер-оолович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о/м, к/м – 295 гол.;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Куулар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Римма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Эрес-ооловна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к/м – 29 гол.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82910"/>
            <a:ext cx="8229600" cy="1252728"/>
          </a:xfrm>
        </p:spPr>
        <p:txBody>
          <a:bodyPr>
            <a:normAutofit fontScale="90000"/>
          </a:bodyPr>
          <a:lstStyle/>
          <a:p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Поголовья размещены 5-ти отарах: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675876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844824"/>
            <a:ext cx="7408333" cy="4281339"/>
          </a:xfrm>
        </p:spPr>
        <p:txBody>
          <a:bodyPr>
            <a:no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Наличие маточного поголовья на 01.01.2024 г. о/м – 786 гол.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получено приплода 27 %;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настриг шерсти овечья: 1,100 * 12,70 = 1400 р.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настриг шерсти козья: 147 * 950 = 139 650 р.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забой: 285 * 182 = 52100 р.</a:t>
            </a:r>
          </a:p>
          <a:p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корма – 294 000 р.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ГСМ (бензин, солярка) – 66 800 р.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автоуслуги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32 000 р.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373310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Сено заготовлено и получено выведен на зимники, заготовлено 11 т, получено 55 тон.</a:t>
            </a:r>
          </a:p>
          <a:p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Сено: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Дондуп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Владислав Кан-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оолович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12 т.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Ондар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Эккер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Эрес-оолович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13 т.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Монгуш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Геннадий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Даржааевич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12 т.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Ооржак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Уран-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оол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Хулер-оолович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29 т.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Во время проводится ветеринарные и зооветеринарные работы.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Задолженность перед бюджетом и налогам нет.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КОРМОЗАГОТОВКА</a:t>
            </a:r>
            <a:endParaRPr lang="ru-RU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290613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subTitle" idx="1"/>
          </p:nvPr>
        </p:nvSpPr>
        <p:spPr>
          <a:xfrm>
            <a:off x="1371600" y="692696"/>
            <a:ext cx="6400800" cy="4946104"/>
          </a:xfrm>
        </p:spPr>
        <p:txBody>
          <a:bodyPr>
            <a:normAutofit fontScale="97500"/>
          </a:bodyPr>
          <a:lstStyle/>
          <a:p>
            <a:r>
              <a:rPr lang="ru-RU" sz="4800" dirty="0" smtClean="0">
                <a:solidFill>
                  <a:srgbClr val="000000"/>
                </a:solidFill>
                <a:latin typeface="Times New Roman" pitchFamily="34"/>
                <a:cs typeface="Times New Roman" pitchFamily="2"/>
              </a:rPr>
              <a:t/>
            </a:r>
            <a:br>
              <a:rPr lang="ru-RU" sz="4800" dirty="0" smtClean="0">
                <a:solidFill>
                  <a:srgbClr val="000000"/>
                </a:solidFill>
                <a:latin typeface="Times New Roman" pitchFamily="34"/>
                <a:cs typeface="Times New Roman" pitchFamily="2"/>
              </a:rPr>
            </a:br>
            <a:r>
              <a:rPr lang="ru-RU" sz="4900" dirty="0" smtClean="0">
                <a:solidFill>
                  <a:schemeClr val="tx2"/>
                </a:solidFill>
                <a:latin typeface="Times New Roman" pitchFamily="34"/>
                <a:cs typeface="Times New Roman" pitchFamily="2"/>
              </a:rPr>
              <a:t>ГБУЗ </a:t>
            </a:r>
            <a:r>
              <a:rPr lang="ru-RU" sz="4900" dirty="0">
                <a:solidFill>
                  <a:schemeClr val="tx2"/>
                </a:solidFill>
                <a:latin typeface="Times New Roman" pitchFamily="34"/>
                <a:cs typeface="Times New Roman" pitchFamily="2"/>
              </a:rPr>
              <a:t>РТ </a:t>
            </a:r>
            <a:r>
              <a:rPr lang="ru-RU" sz="4900" dirty="0" smtClean="0">
                <a:solidFill>
                  <a:schemeClr val="tx2"/>
                </a:solidFill>
                <a:latin typeface="Times New Roman" pitchFamily="34"/>
                <a:cs typeface="Times New Roman" pitchFamily="2"/>
              </a:rPr>
              <a:t/>
            </a:r>
            <a:br>
              <a:rPr lang="ru-RU" sz="4900" dirty="0" smtClean="0">
                <a:solidFill>
                  <a:schemeClr val="tx2"/>
                </a:solidFill>
                <a:latin typeface="Times New Roman" pitchFamily="34"/>
                <a:cs typeface="Times New Roman" pitchFamily="2"/>
              </a:rPr>
            </a:br>
            <a:r>
              <a:rPr lang="ru-RU" sz="4900" dirty="0" smtClean="0">
                <a:solidFill>
                  <a:schemeClr val="tx2"/>
                </a:solidFill>
                <a:latin typeface="Times New Roman" pitchFamily="34"/>
                <a:cs typeface="Times New Roman" pitchFamily="2"/>
              </a:rPr>
              <a:t>«</a:t>
            </a:r>
            <a:r>
              <a:rPr lang="ru-RU" sz="4900" dirty="0" err="1" smtClean="0">
                <a:solidFill>
                  <a:schemeClr val="tx2"/>
                </a:solidFill>
                <a:latin typeface="Times New Roman" pitchFamily="34"/>
                <a:cs typeface="Times New Roman" pitchFamily="2"/>
              </a:rPr>
              <a:t>Кызылская</a:t>
            </a:r>
            <a:r>
              <a:rPr lang="ru-RU" sz="4900" dirty="0" smtClean="0">
                <a:solidFill>
                  <a:schemeClr val="tx2"/>
                </a:solidFill>
                <a:latin typeface="Times New Roman" pitchFamily="34"/>
                <a:cs typeface="Times New Roman" pitchFamily="2"/>
              </a:rPr>
              <a:t> ЦКБ»</a:t>
            </a:r>
            <a:br>
              <a:rPr lang="ru-RU" sz="4900" dirty="0" smtClean="0">
                <a:solidFill>
                  <a:schemeClr val="tx2"/>
                </a:solidFill>
                <a:latin typeface="Times New Roman" pitchFamily="34"/>
                <a:cs typeface="Times New Roman" pitchFamily="2"/>
              </a:rPr>
            </a:br>
            <a:r>
              <a:rPr lang="ru-RU" sz="4900" dirty="0" smtClean="0">
                <a:solidFill>
                  <a:schemeClr val="tx2"/>
                </a:solidFill>
                <a:latin typeface="Times New Roman" pitchFamily="34"/>
                <a:cs typeface="Times New Roman" pitchFamily="2"/>
              </a:rPr>
              <a:t> </a:t>
            </a:r>
            <a:r>
              <a:rPr lang="ru-RU" sz="4900" dirty="0">
                <a:solidFill>
                  <a:schemeClr val="tx2"/>
                </a:solidFill>
                <a:latin typeface="Times New Roman" pitchFamily="34"/>
                <a:cs typeface="Times New Roman" pitchFamily="2"/>
              </a:rPr>
              <a:t>Фельдшерско-акушерский пункт сумона Ээрбек</a:t>
            </a:r>
            <a:endParaRPr lang="ru-RU" sz="49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476672"/>
            <a:ext cx="7848872" cy="5544616"/>
          </a:xfrm>
        </p:spPr>
        <p:txBody>
          <a:bodyPr/>
          <a:lstStyle/>
          <a:p>
            <a:endParaRPr lang="ru-RU" dirty="0"/>
          </a:p>
        </p:txBody>
      </p:sp>
      <p:grpSp>
        <p:nvGrpSpPr>
          <p:cNvPr id="4" name="Google Shape;40;p6"/>
          <p:cNvGrpSpPr/>
          <p:nvPr/>
        </p:nvGrpSpPr>
        <p:grpSpPr>
          <a:xfrm>
            <a:off x="552602" y="349556"/>
            <a:ext cx="8424001" cy="5410441"/>
            <a:chOff x="503998" y="349556"/>
            <a:chExt cx="8424001" cy="5410441"/>
          </a:xfrm>
        </p:grpSpPr>
        <p:sp>
          <p:nvSpPr>
            <p:cNvPr id="5" name="Google Shape;44;p6"/>
            <p:cNvSpPr/>
            <p:nvPr/>
          </p:nvSpPr>
          <p:spPr>
            <a:xfrm>
              <a:off x="3579482" y="349556"/>
              <a:ext cx="2396523" cy="1292760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FFFFFF"/>
            </a:solidFill>
            <a:ln w="9363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0" tIns="0" rIns="0" bIns="0" anchor="ctr" anchorCtr="1" compatLnSpc="0"/>
            <a:lstStyle/>
            <a:p>
              <a:pPr marL="0" marR="0" lvl="0" indent="0" algn="ct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3400" b="0" i="0" u="none" strike="noStrike" kern="1200" cap="none" spc="0" baseline="0" dirty="0">
                  <a:solidFill>
                    <a:srgbClr val="CC0000"/>
                  </a:solidFill>
                  <a:uFillTx/>
                  <a:latin typeface="Times New Roman" pitchFamily="18"/>
                  <a:ea typeface="Times New Roman" pitchFamily="2"/>
                  <a:cs typeface="Times New Roman" pitchFamily="2"/>
                </a:rPr>
                <a:t>Персонал</a:t>
              </a:r>
            </a:p>
            <a:p>
              <a:pPr marL="0" marR="0" lvl="0" indent="0" algn="ct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3400" b="0" i="0" u="none" strike="noStrike" kern="1200" cap="none" spc="0" baseline="0" dirty="0">
                  <a:solidFill>
                    <a:srgbClr val="CC0000"/>
                  </a:solidFill>
                  <a:uFillTx/>
                  <a:latin typeface="Times New Roman" pitchFamily="18"/>
                  <a:ea typeface="Times New Roman" pitchFamily="2"/>
                  <a:cs typeface="Times New Roman" pitchFamily="2"/>
                </a:rPr>
                <a:t>ФАП</a:t>
              </a:r>
            </a:p>
          </p:txBody>
        </p:sp>
        <p:sp>
          <p:nvSpPr>
            <p:cNvPr id="6" name="Google Shape;45;p6"/>
            <p:cNvSpPr/>
            <p:nvPr/>
          </p:nvSpPr>
          <p:spPr>
            <a:xfrm>
              <a:off x="3553202" y="2074316"/>
              <a:ext cx="2422803" cy="1573563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FFFFFF"/>
            </a:solidFill>
            <a:ln w="9363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0" tIns="0" rIns="0" bIns="0" anchor="ctr" anchorCtr="1" compatLnSpc="0"/>
            <a:lstStyle/>
            <a:p>
              <a:pPr marL="0" marR="0" lvl="0" indent="0" algn="ct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2600" b="0" i="0" u="none" strike="noStrike" kern="1200" cap="none" spc="0" baseline="0" dirty="0">
                  <a:solidFill>
                    <a:srgbClr val="CC0000"/>
                  </a:solidFill>
                  <a:uFillTx/>
                  <a:latin typeface="Times New Roman" pitchFamily="18"/>
                  <a:ea typeface="Times New Roman" pitchFamily="2"/>
                  <a:cs typeface="Times New Roman" pitchFamily="2"/>
                </a:rPr>
                <a:t>Заведующий</a:t>
              </a:r>
            </a:p>
            <a:p>
              <a:pPr marL="0" marR="0" lvl="0" indent="0" algn="ct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2600" b="0" i="0" u="none" strike="noStrike" kern="1200" cap="none" spc="0" baseline="0" dirty="0">
                  <a:solidFill>
                    <a:srgbClr val="CC0000"/>
                  </a:solidFill>
                  <a:uFillTx/>
                  <a:latin typeface="Times New Roman" pitchFamily="18"/>
                  <a:ea typeface="Times New Roman" pitchFamily="2"/>
                  <a:cs typeface="Times New Roman" pitchFamily="2"/>
                </a:rPr>
                <a:t>ФАП </a:t>
              </a:r>
            </a:p>
            <a:p>
              <a:pPr marL="0" marR="0" lvl="0" indent="0" algn="ct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2600" kern="0" dirty="0" err="1" smtClean="0">
                  <a:solidFill>
                    <a:srgbClr val="CC0000"/>
                  </a:solidFill>
                  <a:latin typeface="Times New Roman" pitchFamily="18"/>
                  <a:ea typeface="Times New Roman" pitchFamily="2"/>
                  <a:cs typeface="Times New Roman" pitchFamily="2"/>
                </a:rPr>
                <a:t>Монгуш</a:t>
              </a:r>
              <a:r>
                <a:rPr lang="ru-RU" sz="2600" kern="0" dirty="0" smtClean="0">
                  <a:solidFill>
                    <a:srgbClr val="CC0000"/>
                  </a:solidFill>
                  <a:latin typeface="Times New Roman" pitchFamily="18"/>
                  <a:ea typeface="Times New Roman" pitchFamily="2"/>
                  <a:cs typeface="Times New Roman" pitchFamily="2"/>
                </a:rPr>
                <a:t> Ш.В.</a:t>
              </a:r>
              <a:endParaRPr lang="ru-RU" sz="2600" b="0" i="0" u="none" strike="noStrike" kern="1200" cap="none" spc="0" baseline="0" dirty="0">
                <a:solidFill>
                  <a:srgbClr val="CC0000"/>
                </a:solidFill>
                <a:uFillTx/>
                <a:latin typeface="Times New Roman" pitchFamily="18"/>
                <a:ea typeface="Times New Roman" pitchFamily="2"/>
                <a:cs typeface="Times New Roman" pitchFamily="2"/>
              </a:endParaRPr>
            </a:p>
          </p:txBody>
        </p:sp>
        <p:sp>
          <p:nvSpPr>
            <p:cNvPr id="7" name="Google Shape;46;p6"/>
            <p:cNvSpPr/>
            <p:nvPr/>
          </p:nvSpPr>
          <p:spPr>
            <a:xfrm>
              <a:off x="6433562" y="2074316"/>
              <a:ext cx="2494437" cy="1573563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FFFFFF"/>
            </a:solidFill>
            <a:ln w="9363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0" tIns="0" rIns="0" bIns="0" anchor="ctr" anchorCtr="1" compatLnSpc="0"/>
            <a:lstStyle/>
            <a:p>
              <a:pPr marL="0" marR="0" lvl="0" indent="0" algn="ct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ru-RU" sz="2600" b="0" i="0" u="none" strike="noStrike" kern="1200" cap="none" spc="0" baseline="0" dirty="0">
                <a:solidFill>
                  <a:srgbClr val="FFFFFF"/>
                </a:solidFill>
                <a:uFillTx/>
                <a:latin typeface="Times New Roman" pitchFamily="18"/>
                <a:ea typeface="Times New Roman" pitchFamily="2"/>
                <a:cs typeface="Times New Roman" pitchFamily="2"/>
              </a:endParaRPr>
            </a:p>
            <a:p>
              <a:pPr marL="0" marR="0" lvl="0" indent="0" algn="ct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2600" b="0" i="0" u="none" strike="noStrike" kern="1200" cap="none" spc="0" baseline="0" dirty="0" err="1">
                  <a:solidFill>
                    <a:srgbClr val="CC0000"/>
                  </a:solidFill>
                  <a:uFillTx/>
                  <a:latin typeface="Times New Roman" pitchFamily="18"/>
                  <a:ea typeface="Times New Roman" pitchFamily="2"/>
                  <a:cs typeface="Times New Roman" pitchFamily="2"/>
                </a:rPr>
                <a:t>Мед.сестра</a:t>
              </a:r>
              <a:r>
                <a:rPr lang="ru-RU" sz="2600" b="0" i="0" u="none" strike="noStrike" kern="1200" cap="none" spc="0" baseline="0" dirty="0">
                  <a:solidFill>
                    <a:srgbClr val="CC0000"/>
                  </a:solidFill>
                  <a:uFillTx/>
                  <a:latin typeface="Times New Roman" pitchFamily="18"/>
                  <a:ea typeface="Times New Roman" pitchFamily="2"/>
                  <a:cs typeface="Times New Roman" pitchFamily="2"/>
                </a:rPr>
                <a:t> </a:t>
              </a:r>
              <a:r>
                <a:rPr lang="ru-RU" sz="2600" b="0" i="0" u="none" strike="noStrike" kern="1200" cap="none" spc="0" baseline="0" dirty="0" smtClean="0">
                  <a:solidFill>
                    <a:srgbClr val="CC0000"/>
                  </a:solidFill>
                  <a:uFillTx/>
                  <a:latin typeface="Times New Roman" pitchFamily="18"/>
                  <a:ea typeface="Times New Roman" pitchFamily="2"/>
                  <a:cs typeface="Times New Roman" pitchFamily="2"/>
                </a:rPr>
                <a:t>детского </a:t>
              </a:r>
              <a:r>
                <a:rPr lang="ru-RU" sz="2600" b="0" i="0" u="none" strike="noStrike" kern="1200" cap="none" spc="0" baseline="0" dirty="0">
                  <a:solidFill>
                    <a:srgbClr val="CC0000"/>
                  </a:solidFill>
                  <a:uFillTx/>
                  <a:latin typeface="Times New Roman" pitchFamily="18"/>
                  <a:ea typeface="Times New Roman" pitchFamily="2"/>
                  <a:cs typeface="Times New Roman" pitchFamily="2"/>
                </a:rPr>
                <a:t>сада</a:t>
              </a:r>
            </a:p>
            <a:p>
              <a:pPr marL="0" marR="0" lvl="0" indent="0" algn="ct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2600" b="0" i="0" u="none" strike="noStrike" kern="1200" cap="none" spc="0" baseline="0" dirty="0">
                  <a:solidFill>
                    <a:srgbClr val="CC0000"/>
                  </a:solidFill>
                  <a:uFillTx/>
                  <a:latin typeface="Times New Roman" pitchFamily="18"/>
                  <a:ea typeface="Times New Roman" pitchFamily="2"/>
                  <a:cs typeface="Times New Roman" pitchFamily="2"/>
                </a:rPr>
                <a:t>Ямбу С.П.</a:t>
              </a:r>
            </a:p>
            <a:p>
              <a:pPr marL="0" marR="0" lvl="0" indent="0" algn="ct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ru-RU" sz="2200" b="0" i="0" u="none" strike="noStrike" kern="1200" cap="none" spc="0" baseline="0" dirty="0">
                <a:solidFill>
                  <a:srgbClr val="FFFFFF"/>
                </a:solidFill>
                <a:uFillTx/>
                <a:latin typeface="Times New Roman" pitchFamily="18"/>
                <a:ea typeface="Times New Roman" pitchFamily="2"/>
                <a:cs typeface="Times New Roman" pitchFamily="2"/>
              </a:endParaRPr>
            </a:p>
          </p:txBody>
        </p:sp>
        <p:sp>
          <p:nvSpPr>
            <p:cNvPr id="8" name="Google Shape;47;p6"/>
            <p:cNvSpPr/>
            <p:nvPr/>
          </p:nvSpPr>
          <p:spPr>
            <a:xfrm>
              <a:off x="1677960" y="4320000"/>
              <a:ext cx="2756522" cy="1439997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FFFFFF"/>
            </a:solidFill>
            <a:ln w="9363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0" tIns="0" rIns="0" bIns="0" anchor="ctr" anchorCtr="1" compatLnSpc="0"/>
            <a:lstStyle/>
            <a:p>
              <a:pPr marL="0" marR="0" lvl="0" indent="0" algn="ct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2600" b="0" i="0" u="none" strike="noStrike" kern="1200" cap="none" spc="0" baseline="0" dirty="0">
                  <a:solidFill>
                    <a:srgbClr val="CC0000"/>
                  </a:solidFill>
                  <a:uFillTx/>
                  <a:latin typeface="Times New Roman" pitchFamily="18"/>
                  <a:ea typeface="Times New Roman" pitchFamily="2"/>
                  <a:cs typeface="Times New Roman" pitchFamily="2"/>
                </a:rPr>
                <a:t>Санитарка</a:t>
              </a:r>
            </a:p>
            <a:p>
              <a:pPr marL="0" marR="0" lvl="0" indent="0" algn="ct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2600" b="0" i="0" u="none" strike="noStrike" kern="1200" cap="none" spc="0" baseline="0" dirty="0" err="1">
                  <a:solidFill>
                    <a:srgbClr val="CC0000"/>
                  </a:solidFill>
                  <a:uFillTx/>
                  <a:latin typeface="Times New Roman" pitchFamily="18"/>
                  <a:ea typeface="Times New Roman" pitchFamily="2"/>
                  <a:cs typeface="Times New Roman" pitchFamily="2"/>
                </a:rPr>
                <a:t>Сувакпут</a:t>
              </a:r>
              <a:r>
                <a:rPr lang="ru-RU" sz="2600" b="0" i="0" u="none" strike="noStrike" kern="1200" cap="none" spc="0" baseline="0" dirty="0">
                  <a:solidFill>
                    <a:srgbClr val="CC0000"/>
                  </a:solidFill>
                  <a:uFillTx/>
                  <a:latin typeface="Times New Roman" pitchFamily="18"/>
                  <a:ea typeface="Times New Roman" pitchFamily="2"/>
                  <a:cs typeface="Times New Roman" pitchFamily="2"/>
                </a:rPr>
                <a:t> А.Т.</a:t>
              </a:r>
            </a:p>
          </p:txBody>
        </p:sp>
        <p:sp>
          <p:nvSpPr>
            <p:cNvPr id="9" name="Google Shape;47;p6"/>
            <p:cNvSpPr/>
            <p:nvPr/>
          </p:nvSpPr>
          <p:spPr>
            <a:xfrm>
              <a:off x="503998" y="2074316"/>
              <a:ext cx="2520004" cy="1583996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FFFFFF"/>
            </a:solidFill>
            <a:ln w="9363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0" tIns="0" rIns="0" bIns="0" anchor="ctr" anchorCtr="1" compatLnSpc="0"/>
            <a:lstStyle/>
            <a:p>
              <a:pPr marL="0" marR="0" lvl="0" indent="0" algn="ct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2600" b="0" i="0" u="none" strike="noStrike" kern="1200" cap="none" spc="0" baseline="0" dirty="0" smtClean="0">
                  <a:solidFill>
                    <a:srgbClr val="CC0000"/>
                  </a:solidFill>
                  <a:uFillTx/>
                  <a:latin typeface="Times New Roman" pitchFamily="18"/>
                  <a:ea typeface="Times New Roman" pitchFamily="2"/>
                  <a:cs typeface="Times New Roman" pitchFamily="2"/>
                </a:rPr>
                <a:t>Акушерка</a:t>
              </a:r>
            </a:p>
            <a:p>
              <a:pPr marL="0" marR="0" lvl="0" indent="0" algn="ct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2600" dirty="0" smtClean="0">
                  <a:solidFill>
                    <a:srgbClr val="CC0000"/>
                  </a:solidFill>
                  <a:latin typeface="Times New Roman" pitchFamily="18"/>
                  <a:ea typeface="Times New Roman" pitchFamily="2"/>
                  <a:cs typeface="Times New Roman" pitchFamily="2"/>
                </a:rPr>
                <a:t>Дамба Б.Г.</a:t>
              </a:r>
              <a:endParaRPr lang="ru-RU" sz="2600" b="0" i="0" u="none" strike="noStrike" kern="1200" cap="none" spc="0" baseline="0" dirty="0">
                <a:solidFill>
                  <a:srgbClr val="CC0000"/>
                </a:solidFill>
                <a:uFillTx/>
                <a:latin typeface="Times New Roman" pitchFamily="18"/>
                <a:ea typeface="Times New Roman" pitchFamily="2"/>
                <a:cs typeface="Times New Roman" pitchFamily="2"/>
              </a:endParaRPr>
            </a:p>
            <a:p>
              <a:pPr marL="0" marR="0" lvl="0" indent="0" algn="ct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ru-RU" sz="2600" b="0" i="0" u="none" strike="noStrike" kern="1200" cap="none" spc="0" baseline="0" dirty="0">
                <a:solidFill>
                  <a:srgbClr val="CC0000"/>
                </a:solidFill>
                <a:uFillTx/>
                <a:latin typeface="Times New Roman" pitchFamily="18"/>
                <a:ea typeface="Times New Roman" pitchFamily="2"/>
                <a:cs typeface="Times New Roman" pitchFamily="2"/>
              </a:endParaRPr>
            </a:p>
          </p:txBody>
        </p:sp>
        <p:sp>
          <p:nvSpPr>
            <p:cNvPr id="10" name="Google Shape;47;p6"/>
            <p:cNvSpPr/>
            <p:nvPr/>
          </p:nvSpPr>
          <p:spPr>
            <a:xfrm>
              <a:off x="5091479" y="4306321"/>
              <a:ext cx="2756522" cy="1436760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FFFFFF"/>
            </a:solidFill>
            <a:ln w="9363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0" tIns="0" rIns="0" bIns="0" anchor="ctr" anchorCtr="1" compatLnSpc="0"/>
            <a:lstStyle/>
            <a:p>
              <a:pPr marL="0" marR="0" lvl="0" indent="0" algn="ct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2600" b="0" i="0" u="none" strike="noStrike" kern="1200" cap="none" spc="0" baseline="0" dirty="0">
                  <a:solidFill>
                    <a:srgbClr val="CC0000"/>
                  </a:solidFill>
                  <a:uFillTx/>
                  <a:latin typeface="Times New Roman" pitchFamily="18"/>
                  <a:ea typeface="Times New Roman" pitchFamily="2"/>
                  <a:cs typeface="Times New Roman" pitchFamily="2"/>
                </a:rPr>
                <a:t>Истопник</a:t>
              </a:r>
            </a:p>
            <a:p>
              <a:pPr marL="0" marR="0" lvl="0" indent="0" algn="ct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2600" b="0" i="0" u="none" strike="noStrike" kern="1200" cap="none" spc="0" baseline="0" dirty="0" err="1">
                  <a:solidFill>
                    <a:srgbClr val="CC0000"/>
                  </a:solidFill>
                  <a:uFillTx/>
                  <a:latin typeface="Times New Roman" pitchFamily="18"/>
                  <a:ea typeface="Times New Roman" pitchFamily="2"/>
                  <a:cs typeface="Times New Roman" pitchFamily="2"/>
                </a:rPr>
                <a:t>Сувакпут</a:t>
              </a:r>
              <a:r>
                <a:rPr lang="ru-RU" sz="2600" b="0" i="0" u="none" strike="noStrike" kern="1200" cap="none" spc="0" baseline="0" dirty="0">
                  <a:solidFill>
                    <a:srgbClr val="CC0000"/>
                  </a:solidFill>
                  <a:uFillTx/>
                  <a:latin typeface="Times New Roman" pitchFamily="18"/>
                  <a:ea typeface="Times New Roman" pitchFamily="2"/>
                  <a:cs typeface="Times New Roman" pitchFamily="2"/>
                </a:rPr>
                <a:t> Г.К.</a:t>
              </a:r>
            </a:p>
          </p:txBody>
        </p:sp>
        <p:sp>
          <p:nvSpPr>
            <p:cNvPr id="11" name="Прямая соединительная линия 8"/>
            <p:cNvSpPr/>
            <p:nvPr/>
          </p:nvSpPr>
          <p:spPr>
            <a:xfrm flipH="1">
              <a:off x="3024003" y="2866323"/>
              <a:ext cx="529199" cy="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12600">
              <a:solidFill>
                <a:srgbClr val="000000"/>
              </a:solidFill>
              <a:prstDash val="solid"/>
              <a:miter/>
            </a:ln>
          </p:spPr>
          <p:txBody>
            <a:bodyPr vert="horz" wrap="none" lIns="96121" tIns="51124" rIns="96121" bIns="51124" anchor="ctr" anchorCtr="0" compatLnSpc="0"/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ru-RU" sz="1800" b="0" i="0" u="none" strike="noStrike" kern="1200" cap="none" spc="0" baseline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12" name="Прямая соединительная линия 9"/>
            <p:cNvSpPr/>
            <p:nvPr/>
          </p:nvSpPr>
          <p:spPr>
            <a:xfrm>
              <a:off x="5975997" y="2866323"/>
              <a:ext cx="457556" cy="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miter/>
            </a:ln>
          </p:spPr>
          <p:txBody>
            <a:bodyPr vert="horz" wrap="none" lIns="90004" tIns="44997" rIns="90004" bIns="44997" anchor="ctr" anchorCtr="0" compatLnSpc="0"/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ru-RU" sz="1800" b="0" i="0" u="none" strike="noStrike" kern="1200" cap="none" spc="0" baseline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13" name="Прямая соединительная линия 10"/>
            <p:cNvSpPr/>
            <p:nvPr/>
          </p:nvSpPr>
          <p:spPr>
            <a:xfrm>
              <a:off x="4679999" y="1642317"/>
              <a:ext cx="0" cy="43199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miter/>
            </a:ln>
          </p:spPr>
          <p:txBody>
            <a:bodyPr vert="horz" wrap="none" lIns="90004" tIns="44997" rIns="90004" bIns="44997" anchor="ctr" anchorCtr="0" compatLnSpc="0"/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ru-RU" sz="1800" b="0" i="0" u="none" strike="noStrike" kern="1200" cap="none" spc="0" baseline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14" name="Прямая соединительная линия 11"/>
            <p:cNvSpPr/>
            <p:nvPr/>
          </p:nvSpPr>
          <p:spPr>
            <a:xfrm>
              <a:off x="3960001" y="3647879"/>
              <a:ext cx="0" cy="67212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miter/>
            </a:ln>
          </p:spPr>
          <p:txBody>
            <a:bodyPr vert="horz" wrap="none" lIns="90004" tIns="44997" rIns="90004" bIns="44997" anchor="ctr" anchorCtr="0" compatLnSpc="0"/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ru-RU" sz="1800" b="0" i="0" u="none" strike="noStrike" kern="1200" cap="none" spc="0" baseline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15" name="Прямая соединительная линия 12"/>
            <p:cNvSpPr/>
            <p:nvPr/>
          </p:nvSpPr>
          <p:spPr>
            <a:xfrm>
              <a:off x="5615997" y="3647879"/>
              <a:ext cx="0" cy="65844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  <a:miter/>
            </a:ln>
          </p:spPr>
          <p:txBody>
            <a:bodyPr vert="horz" wrap="none" lIns="90004" tIns="44997" rIns="90004" bIns="44997" anchor="ctr" anchorCtr="0" compatLnSpc="0"/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ru-RU" sz="1800" b="0" i="0" u="none" strike="noStrike" kern="1200" cap="none" spc="0" baseline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</p:grp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1224135"/>
          </a:xfrm>
        </p:spPr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Прикрепление населения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650369"/>
            <a:ext cx="4968552" cy="4824536"/>
          </a:xfrm>
        </p:spPr>
        <p:txBody>
          <a:bodyPr>
            <a:normAutofit fontScale="85000" lnSpcReduction="20000"/>
          </a:bodyPr>
          <a:lstStyle/>
          <a:p>
            <a:pPr lvl="0">
              <a:buClr>
                <a:srgbClr val="0E594D"/>
              </a:buClr>
              <a:buSzPct val="45000"/>
              <a:buFont typeface="StarSymbol"/>
              <a:buChar char="●"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Всего населения -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человек</a:t>
            </a:r>
          </a:p>
          <a:p>
            <a:pPr lvl="0">
              <a:buClr>
                <a:srgbClr val="0E594D"/>
              </a:buClr>
              <a:buSzPct val="45000"/>
              <a:buFont typeface="StarSymbol"/>
              <a:buChar char="●"/>
            </a:pPr>
            <a:endParaRPr lang="ru-RU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srgbClr val="0E594D"/>
              </a:buClr>
              <a:buSzPct val="45000"/>
              <a:buFont typeface="StarSymbol"/>
              <a:buChar char="●"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Всего взрослого населения -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1791</a:t>
            </a:r>
            <a:endParaRPr lang="ru-RU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srgbClr val="0E594D"/>
              </a:buClr>
              <a:buSzPct val="45000"/>
              <a:buFont typeface="StarSymbol"/>
              <a:buChar char="●"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 них мужчин -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610</a:t>
            </a:r>
            <a:endParaRPr lang="ru-RU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srgbClr val="0E594D"/>
              </a:buClr>
              <a:buSzPct val="45000"/>
              <a:buFont typeface="StarSymbol"/>
              <a:buChar char="●"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женщин -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685</a:t>
            </a:r>
            <a:endParaRPr lang="ru-RU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srgbClr val="0E594D"/>
              </a:buClr>
              <a:buSzPct val="45000"/>
              <a:buFont typeface="StarSymbol"/>
              <a:buChar char="●"/>
            </a:pPr>
            <a:endParaRPr lang="ru-RU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srgbClr val="0E594D"/>
              </a:buClr>
              <a:buSzPct val="45000"/>
              <a:buFont typeface="StarSymbol"/>
              <a:buChar char="●"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Всего лиц трудоспособного возраста -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651</a:t>
            </a:r>
            <a:endParaRPr lang="ru-RU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srgbClr val="0E594D"/>
              </a:buClr>
              <a:buSzPct val="45000"/>
              <a:buFont typeface="StarSymbol"/>
              <a:buChar char="●"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 них мужчин -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301</a:t>
            </a:r>
            <a:endParaRPr lang="ru-RU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srgbClr val="0E594D"/>
              </a:buClr>
              <a:buSzPct val="45000"/>
              <a:buFont typeface="StarSymbol"/>
              <a:buChar char="●"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женщин -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350</a:t>
            </a:r>
            <a:endParaRPr lang="ru-RU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srgbClr val="0E594D"/>
              </a:buClr>
              <a:buSzPct val="45000"/>
              <a:buFont typeface="StarSymbol"/>
              <a:buChar char="●"/>
            </a:pPr>
            <a:endParaRPr lang="ru-RU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srgbClr val="0E594D"/>
              </a:buClr>
              <a:buSzPct val="45000"/>
              <a:buFont typeface="StarSymbol"/>
              <a:buChar char="●"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Всего лиц старше 60 лет -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72</a:t>
            </a:r>
            <a:endParaRPr lang="ru-RU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srgbClr val="0E594D"/>
              </a:buClr>
              <a:buSzPct val="45000"/>
              <a:buFont typeface="StarSymbol"/>
              <a:buChar char="●"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 них мужчин -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23</a:t>
            </a:r>
            <a:endParaRPr lang="ru-RU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srgbClr val="0E594D"/>
              </a:buClr>
              <a:buSzPct val="45000"/>
              <a:buFont typeface="StarSymbol"/>
              <a:buChar char="●"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женщин -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49</a:t>
            </a:r>
            <a:endParaRPr lang="ru-RU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srgbClr val="0E594D"/>
              </a:buClr>
              <a:buSzPct val="45000"/>
              <a:buFont typeface="StarSymbol"/>
              <a:buChar char="●"/>
            </a:pPr>
            <a:endParaRPr lang="ru-RU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srgbClr val="0E594D"/>
              </a:buClr>
              <a:buSzPct val="45000"/>
              <a:buFont typeface="StarSymbol"/>
              <a:buChar char="●"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Всего лиц старше 80 лет: 6</a:t>
            </a:r>
          </a:p>
          <a:p>
            <a:pPr lvl="0">
              <a:buClr>
                <a:srgbClr val="0E594D"/>
              </a:buClr>
              <a:buSzPct val="45000"/>
              <a:buFont typeface="StarSymbol"/>
              <a:buChar char="●"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 них мужчин - 4</a:t>
            </a:r>
          </a:p>
          <a:p>
            <a:pPr lvl="0">
              <a:buClr>
                <a:srgbClr val="0E594D"/>
              </a:buClr>
              <a:buSzPct val="45000"/>
              <a:buFont typeface="StarSymbol"/>
              <a:buChar char="●"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женщин - 2</a:t>
            </a:r>
          </a:p>
          <a:p>
            <a:pPr algn="l"/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5292080" y="1700808"/>
            <a:ext cx="3573558" cy="44644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584" y="476672"/>
            <a:ext cx="7776864" cy="5904656"/>
          </a:xfrm>
        </p:spPr>
        <p:txBody>
          <a:bodyPr/>
          <a:lstStyle/>
          <a:p>
            <a:pPr lvl="0">
              <a:buClr>
                <a:srgbClr val="0E594D"/>
              </a:buClr>
              <a:buSzPct val="45000"/>
              <a:buFont typeface="StarSymbol"/>
              <a:buChar char="●"/>
            </a:pP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Всего инвалидов - </a:t>
            </a:r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47 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человек</a:t>
            </a:r>
          </a:p>
          <a:p>
            <a:pPr lvl="0">
              <a:buClr>
                <a:srgbClr val="0E594D"/>
              </a:buClr>
              <a:buSzPct val="45000"/>
              <a:buFont typeface="StarSymbol"/>
              <a:buChar char="●"/>
            </a:pP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 группы - 5</a:t>
            </a:r>
          </a:p>
          <a:p>
            <a:pPr lvl="0">
              <a:buClr>
                <a:srgbClr val="0E594D"/>
              </a:buClr>
              <a:buSzPct val="45000"/>
              <a:buFont typeface="StarSymbol"/>
              <a:buChar char="●"/>
            </a:pP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 группы - 17</a:t>
            </a:r>
          </a:p>
          <a:p>
            <a:pPr lvl="0">
              <a:buClr>
                <a:srgbClr val="0E594D"/>
              </a:buClr>
              <a:buSzPct val="45000"/>
              <a:buFont typeface="StarSymbol"/>
              <a:buChar char="●"/>
            </a:pP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3 группы - </a:t>
            </a:r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25</a:t>
            </a: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srgbClr val="0E594D"/>
              </a:buClr>
              <a:buSzPct val="45000"/>
              <a:buFont typeface="StarSymbol"/>
              <a:buChar char="●"/>
            </a:pP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srgbClr val="0E594D"/>
              </a:buClr>
              <a:buSzPct val="45000"/>
              <a:buFont typeface="StarSymbol"/>
              <a:buChar char="●"/>
            </a:pP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Нетранспортабельных больных </a:t>
            </a:r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– 4, дети -5 </a:t>
            </a:r>
            <a:endParaRPr lang="ru-RU" sz="2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2051720" y="3068960"/>
            <a:ext cx="5616624" cy="3600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4997152"/>
          </a:xfrm>
        </p:spPr>
        <p:txBody>
          <a:bodyPr>
            <a:normAutofit fontScale="25000" lnSpcReduction="20000"/>
          </a:bodyPr>
          <a:lstStyle/>
          <a:p>
            <a:pPr lvl="0"/>
            <a:r>
              <a:rPr lang="ru-RU" sz="7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	Токсический гепатит, цирроз печени - 4</a:t>
            </a:r>
          </a:p>
          <a:p>
            <a:pPr lvl="0"/>
            <a:r>
              <a:rPr lang="ru-RU" sz="7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2.	</a:t>
            </a:r>
            <a:r>
              <a:rPr lang="ru-RU" sz="72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Онкозаболевания</a:t>
            </a:r>
            <a:r>
              <a:rPr lang="ru-RU" sz="7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– 6</a:t>
            </a:r>
          </a:p>
          <a:p>
            <a:pPr lvl="0"/>
            <a:r>
              <a:rPr lang="ru-RU" sz="7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3.	Болезни крови -  1          , из них анемия – 1</a:t>
            </a:r>
          </a:p>
          <a:p>
            <a:pPr lvl="0"/>
            <a:r>
              <a:rPr lang="ru-RU" sz="7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4.	МКБ – </a:t>
            </a:r>
          </a:p>
          <a:p>
            <a:pPr lvl="0"/>
            <a:r>
              <a:rPr lang="ru-RU" sz="7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5.	Хронический пиелонефрит –10 </a:t>
            </a:r>
          </a:p>
          <a:p>
            <a:pPr lvl="0"/>
            <a:r>
              <a:rPr lang="ru-RU" sz="7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6.	ХБП. ХПН – </a:t>
            </a:r>
          </a:p>
          <a:p>
            <a:pPr lvl="0"/>
            <a:r>
              <a:rPr lang="ru-RU" sz="7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7.	Ревматоидный артрит – 4</a:t>
            </a:r>
          </a:p>
          <a:p>
            <a:pPr lvl="0"/>
            <a:r>
              <a:rPr lang="ru-RU" sz="7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8.	Артрозы - 6</a:t>
            </a:r>
          </a:p>
          <a:p>
            <a:pPr lvl="0"/>
            <a:r>
              <a:rPr lang="ru-RU" sz="7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9.	Бронхиальная астма – 1</a:t>
            </a:r>
          </a:p>
          <a:p>
            <a:pPr lvl="0"/>
            <a:r>
              <a:rPr lang="ru-RU" sz="7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10.	ХОБЛ – 2</a:t>
            </a:r>
          </a:p>
          <a:p>
            <a:pPr lvl="0"/>
            <a:r>
              <a:rPr lang="ru-RU" sz="7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11.	</a:t>
            </a:r>
            <a:r>
              <a:rPr lang="ru-RU" sz="72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Хр</a:t>
            </a:r>
            <a:r>
              <a:rPr lang="ru-RU" sz="7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бронхит –6 </a:t>
            </a:r>
          </a:p>
          <a:p>
            <a:pPr lvl="0"/>
            <a:r>
              <a:rPr lang="ru-RU" sz="7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12.	Язвенная болезнь  желудка - </a:t>
            </a:r>
          </a:p>
          <a:p>
            <a:pPr lvl="0"/>
            <a:r>
              <a:rPr lang="ru-RU" sz="7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13.	</a:t>
            </a:r>
            <a:r>
              <a:rPr lang="ru-RU" sz="72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Хр</a:t>
            </a:r>
            <a:r>
              <a:rPr lang="ru-RU" sz="7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гастрит – 8</a:t>
            </a:r>
          </a:p>
          <a:p>
            <a:pPr lvl="0"/>
            <a:r>
              <a:rPr lang="ru-RU" sz="7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14.	</a:t>
            </a:r>
            <a:r>
              <a:rPr lang="ru-RU" sz="72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Хр</a:t>
            </a:r>
            <a:r>
              <a:rPr lang="ru-RU" sz="7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холецистит - 5</a:t>
            </a:r>
          </a:p>
          <a:p>
            <a:pPr lvl="0"/>
            <a:r>
              <a:rPr lang="ru-RU" sz="7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15.	</a:t>
            </a:r>
            <a:r>
              <a:rPr lang="ru-RU" sz="72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Хр</a:t>
            </a:r>
            <a:r>
              <a:rPr lang="ru-RU" sz="7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панкреатит – 4</a:t>
            </a:r>
          </a:p>
          <a:p>
            <a:pPr lvl="0"/>
            <a:r>
              <a:rPr lang="ru-RU" sz="7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16.	Артериальная гипертензия –30</a:t>
            </a:r>
          </a:p>
          <a:p>
            <a:pPr lvl="0"/>
            <a:r>
              <a:rPr lang="ru-RU" sz="7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17.	ИБС-7 , стенокардия напряжения –3</a:t>
            </a:r>
          </a:p>
          <a:p>
            <a:pPr lvl="0"/>
            <a:r>
              <a:rPr lang="ru-RU" sz="7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18.	ЦВБ. Последствия ОНМК – 12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Autofit/>
          </a:bodyPr>
          <a:lstStyle/>
          <a:p>
            <a:r>
              <a:rPr lang="ru-RU" sz="2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Список больных находящихся на «Д» учете: всего –159</a:t>
            </a:r>
          </a:p>
        </p:txBody>
      </p:sp>
    </p:spTree>
    <p:extLst>
      <p:ext uri="{BB962C8B-B14F-4D97-AF65-F5344CB8AC3E}">
        <p14:creationId xmlns:p14="http://schemas.microsoft.com/office/powerpoint/2010/main" val="345211798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Диспансерная группа по гериатрии: Всего - 48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4"/>
          </p:nvPr>
        </p:nvSpPr>
        <p:spPr>
          <a:xfrm>
            <a:off x="4645152" y="1857364"/>
            <a:ext cx="3822192" cy="4269116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ИБС–6 , стенокардия напряжения – 2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Последствия ОНМК - 6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Гипертоническая болезнь - 14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Бронхиальная астма – 2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Хронический панкреатит – 2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Хронический гастрит – 4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Язвенная болезнь - 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Хронический пиелонефрит-1</a:t>
            </a:r>
          </a:p>
          <a:p>
            <a:pPr lvl="0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Ревматоидный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артрит – 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Артрозы - 6</a:t>
            </a:r>
          </a:p>
          <a:p>
            <a:pPr lvl="0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Онкозаболевание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–10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Хронический бронхит –2</a:t>
            </a:r>
          </a:p>
          <a:p>
            <a:endParaRPr lang="ru-RU" dirty="0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714488"/>
            <a:ext cx="4214841" cy="441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pPr lvl="0" algn="ctr"/>
            <a:r>
              <a:rPr lang="ru-RU" sz="4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Состоит «Д» учет у нарколога:</a:t>
            </a:r>
          </a:p>
          <a:p>
            <a:pPr lvl="0" algn="ctr"/>
            <a:r>
              <a:rPr lang="ru-RU" sz="4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алкоголизм - 14</a:t>
            </a: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251520" y="1928528"/>
            <a:ext cx="8640960" cy="46688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267240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251520" y="1628800"/>
            <a:ext cx="8640960" cy="482453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82154"/>
          </a:xfrm>
        </p:spPr>
        <p:txBody>
          <a:bodyPr>
            <a:normAutofit fontScale="90000"/>
          </a:bodyPr>
          <a:lstStyle/>
          <a:p>
            <a:pPr lvl="0"/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Дети 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инвалидов - </a:t>
            </a: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12   </a:t>
            </a: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«Д» учете всего дети - 55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263548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lum/>
            <a:alphaModFix/>
          </a:blip>
          <a:stretch>
            <a:fillRect/>
          </a:stretch>
        </p:blipFill>
        <p:spPr>
          <a:xfrm>
            <a:off x="4788024" y="1391602"/>
            <a:ext cx="4104456" cy="499523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Туберкулез легких у взрослых - 8</a:t>
            </a:r>
            <a:r>
              <a:rPr lang="ru-RU" b="1" dirty="0"/>
              <a:t/>
            </a:r>
            <a:br>
              <a:rPr lang="ru-RU" b="1" dirty="0"/>
            </a:br>
            <a:endParaRPr lang="ru-RU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51520" y="1380040"/>
            <a:ext cx="4248472" cy="49952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765864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251520" y="1196752"/>
            <a:ext cx="8640960" cy="54006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Рождаемость за </a:t>
            </a: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2024 </a:t>
            </a:r>
            <a:r>
              <a:rPr lang="ru-RU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г. - </a:t>
            </a: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18 </a:t>
            </a:r>
            <a:r>
              <a:rPr lang="ru-RU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человек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426132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400" dirty="0" smtClean="0"/>
              <a:t>           </a:t>
            </a:r>
          </a:p>
          <a:p>
            <a:r>
              <a:rPr lang="ru-RU" sz="6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</a:t>
            </a:r>
            <a:endParaRPr lang="ru-RU" sz="6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СЕЛЬСКОЕ ПОСЕЛЕНИЕ СУМОН ЭЭРБЕК КЫЗЫЛСКОГО КОЖУУНА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243358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МБОУ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Ээрбекская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СОШ им. О.К. </a:t>
            </a:r>
            <a:r>
              <a:rPr lang="ru-RU" sz="4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Оолака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564904"/>
            <a:ext cx="8435280" cy="3561259"/>
          </a:xfrm>
        </p:spPr>
      </p:pic>
    </p:spTree>
    <p:extLst>
      <p:ext uri="{BB962C8B-B14F-4D97-AF65-F5344CB8AC3E}">
        <p14:creationId xmlns:p14="http://schemas.microsoft.com/office/powerpoint/2010/main" val="362320562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ПЕДАГОГИЧЕСКИЙ СОСТАВ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500034" y="1857364"/>
            <a:ext cx="3998813" cy="4269116"/>
          </a:xfrm>
        </p:spPr>
        <p:txBody>
          <a:bodyPr/>
          <a:lstStyle/>
          <a:p>
            <a:pPr>
              <a:buNone/>
            </a:pP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Педагоги- 49: 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Высшая категория - 3,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первая </a:t>
            </a:r>
            <a:r>
              <a:rPr lang="ru-RU" sz="2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катеря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- 14,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СЗД-12,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Молодые специалисты-15</a:t>
            </a:r>
          </a:p>
          <a:p>
            <a:endParaRPr lang="ru-RU" dirty="0"/>
          </a:p>
        </p:txBody>
      </p:sp>
      <p:pic>
        <p:nvPicPr>
          <p:cNvPr id="5" name="Содержимое 4" descr="C:\Users\user\Downloads\IMG_8918 (1).jpg"/>
          <p:cNvPicPr>
            <a:picLocks noGrp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2" y="1857364"/>
            <a:ext cx="3857651" cy="42148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714348" y="1857364"/>
            <a:ext cx="7715303" cy="426879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Всего- 331 учащихся, 23 классов, 22 классов-комплектов;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Опекаемые дети-12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Дети с ОВЗ -33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Дети-инвалиды- 7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Охвачены бесплатным горячим питанием: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Начальная школа-133 (100%);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Дети с ОВЗ-28 учащихся (5-11 </a:t>
            </a:r>
            <a:r>
              <a:rPr lang="ru-RU" sz="2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кл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Контингент учащихся </a:t>
            </a:r>
            <a:b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2024-2025 учебный год</a:t>
            </a:r>
            <a:endParaRPr lang="ru-RU" dirty="0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85720" y="2285992"/>
            <a:ext cx="8572559" cy="4214842"/>
          </a:xfrm>
        </p:spPr>
        <p:txBody>
          <a:bodyPr>
            <a:normAutofit fontScale="25000" lnSpcReduction="20000"/>
          </a:bodyPr>
          <a:lstStyle/>
          <a:p>
            <a:r>
              <a:rPr lang="ru-RU" sz="7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воспитательной работы: </a:t>
            </a:r>
            <a:r>
              <a:rPr lang="ru-RU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воспитательно-развивающей среды, воспитательной системы школы.</a:t>
            </a:r>
          </a:p>
          <a:p>
            <a:r>
              <a:rPr lang="ru-RU" sz="7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Воспитательные задачи:</a:t>
            </a:r>
          </a:p>
          <a:p>
            <a:pPr lvl="0"/>
            <a:r>
              <a:rPr lang="ru-RU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Воспитание гражданственности, патриотизма, уважения к правам, свободам и обязанностям человека.</a:t>
            </a:r>
          </a:p>
          <a:p>
            <a:pPr lvl="0"/>
            <a:r>
              <a:rPr lang="ru-RU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Воспитание нравственных чувств и этического сознания.</a:t>
            </a:r>
          </a:p>
          <a:p>
            <a:pPr lvl="0"/>
            <a:r>
              <a:rPr lang="ru-RU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Воспитание трудолюбия, творческого отношения к учению, труду, жизни.</a:t>
            </a:r>
          </a:p>
          <a:p>
            <a:pPr lvl="0"/>
            <a:r>
              <a:rPr lang="ru-RU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ценностного отношения к здоровью и здоровому образу жизни.</a:t>
            </a:r>
          </a:p>
          <a:p>
            <a:pPr lvl="0"/>
            <a:r>
              <a:rPr lang="ru-RU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Воспитание ценностного отношения к природе, окружающей среде (экологическое воспитание).</a:t>
            </a:r>
          </a:p>
          <a:p>
            <a:pPr lvl="0"/>
            <a:r>
              <a:rPr lang="ru-RU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Воспитание ценностного отношения к прекрасному, формирование представлений об эстетических идеалах и ценностях (эстетическое воспитание)</a:t>
            </a:r>
          </a:p>
          <a:p>
            <a:pPr lvl="0"/>
            <a:r>
              <a:rPr lang="ru-RU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организации творческой исследовательской деятельности педагогов и учащихся.</a:t>
            </a:r>
          </a:p>
          <a:p>
            <a:pPr lvl="0"/>
            <a:r>
              <a:rPr lang="ru-RU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системы работы с родительской общественностью.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73335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Воспитательная работа </a:t>
            </a:r>
            <a:r>
              <a:rPr lang="ru-RU" sz="3600" dirty="0" smtClean="0">
                <a:solidFill>
                  <a:srgbClr val="FF0000"/>
                </a:solidFill>
              </a:rPr>
              <a:t/>
            </a:r>
            <a:br>
              <a:rPr lang="ru-RU" sz="3600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МБОУ </a:t>
            </a:r>
            <a:r>
              <a:rPr lang="ru-RU" b="1" dirty="0" err="1" smtClean="0">
                <a:solidFill>
                  <a:srgbClr val="FF0000"/>
                </a:solidFill>
              </a:rPr>
              <a:t>Ээрбекской</a:t>
            </a:r>
            <a:r>
              <a:rPr lang="ru-RU" b="1" dirty="0" smtClean="0">
                <a:solidFill>
                  <a:srgbClr val="FF0000"/>
                </a:solidFill>
              </a:rPr>
              <a:t> СОШ им. О.К. </a:t>
            </a:r>
            <a:r>
              <a:rPr lang="ru-RU" b="1" dirty="0" err="1" smtClean="0">
                <a:solidFill>
                  <a:srgbClr val="FF0000"/>
                </a:solidFill>
              </a:rPr>
              <a:t>Оолака</a:t>
            </a:r>
            <a:endParaRPr lang="ru-RU" dirty="0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214283" y="857233"/>
          <a:ext cx="8715435" cy="600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146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430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430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430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34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№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Ф.И.О. полностью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Должность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Квалификационная категория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Стаж работы в данной должности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88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Сенги</a:t>
                      </a: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Саяна</a:t>
                      </a: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Николаевна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Заместитель директора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 ВР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б/к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года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236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2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Оюн</a:t>
                      </a: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Далай</a:t>
                      </a: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Иванович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Педагог-организатор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б/к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2год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236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Балчий-оол</a:t>
                      </a:r>
                      <a:r>
                        <a:rPr lang="ru-RU" sz="1600" baseline="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Ирина </a:t>
                      </a:r>
                      <a:r>
                        <a:rPr lang="ru-RU" sz="1600" baseline="0" dirty="0" err="1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Тоггус-ооловна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Социальный работник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год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8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Ооржак</a:t>
                      </a: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Айгуш</a:t>
                      </a: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Алексеевна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Педагог-психолог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ru-RU" sz="16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года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68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Нортат</a:t>
                      </a:r>
                      <a:r>
                        <a:rPr lang="ru-RU" sz="1600" baseline="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aseline="0" dirty="0" err="1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Аялга</a:t>
                      </a:r>
                      <a:r>
                        <a:rPr lang="ru-RU" sz="1600" baseline="0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Олеговна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Логопед</a:t>
                      </a:r>
                      <a:endParaRPr lang="ru-RU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б/к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</a:t>
                      </a:r>
                      <a:r>
                        <a:rPr lang="ru-RU" sz="1600" baseline="0" dirty="0" smtClean="0"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месяца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488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Сундуй</a:t>
                      </a: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Аяна</a:t>
                      </a: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Альбертовна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Педагог дополнительного образования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б/к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2,4 месяца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236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Ховалыг</a:t>
                      </a: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Клара </a:t>
                      </a:r>
                      <a:r>
                        <a:rPr lang="ru-RU" sz="1600" dirty="0" err="1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Хур-ооловна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Руководитель</a:t>
                      </a:r>
                      <a:r>
                        <a:rPr lang="ru-RU" sz="1600" baseline="0" dirty="0" smtClean="0"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комнаты-музея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б/к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1,5 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месяцев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236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Седип-оол</a:t>
                      </a: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Саяна</a:t>
                      </a: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Валерьевна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 музыкальный руководитель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б/к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</a:t>
                      </a:r>
                      <a:r>
                        <a:rPr lang="ru-RU" sz="1600" baseline="0" dirty="0" smtClean="0"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года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0177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dirty="0" err="1" smtClean="0">
                          <a:solidFill>
                            <a:srgbClr val="FF0000"/>
                          </a:solidFill>
                        </a:rPr>
                        <a:t>Сарыг-оол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dirty="0" err="1" smtClean="0">
                          <a:solidFill>
                            <a:srgbClr val="FF0000"/>
                          </a:solidFill>
                        </a:rPr>
                        <a:t>Салбыкай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dirty="0" err="1" smtClean="0">
                          <a:solidFill>
                            <a:srgbClr val="FF0000"/>
                          </a:solidFill>
                        </a:rPr>
                        <a:t>Хемер-ооловна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Педагог-библиотекарь</a:t>
                      </a:r>
                      <a:endParaRPr lang="ru-RU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             б/к</a:t>
                      </a:r>
                      <a:endParaRPr lang="ru-RU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              1,5</a:t>
                      </a:r>
                      <a:r>
                        <a:rPr lang="ru-RU" baseline="0" dirty="0" smtClean="0"/>
                        <a:t> месяца</a:t>
                      </a:r>
                      <a:endParaRPr lang="ru-RU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0177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dirty="0" err="1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Учунак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dirty="0" err="1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Чинчи</a:t>
                      </a:r>
                      <a:r>
                        <a:rPr lang="ru-RU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dirty="0" err="1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Игорьевна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Старшая вожатая</a:t>
                      </a:r>
                      <a:endParaRPr lang="ru-RU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                     2 месяца</a:t>
                      </a:r>
                      <a:endParaRPr lang="ru-RU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661780"/>
          </a:xfrm>
        </p:spPr>
        <p:txBody>
          <a:bodyPr>
            <a:normAutofit fontScale="90000"/>
          </a:bodyPr>
          <a:lstStyle/>
          <a:p>
            <a:pPr lvl="0" algn="ctr"/>
            <a:r>
              <a:rPr kumimoji="0" lang="ru-RU" altLang="ru-RU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Кадровый состав воспитательного блока:</a:t>
            </a:r>
            <a:r>
              <a:rPr kumimoji="0" lang="ru-RU" alt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/>
            </a:r>
            <a:br>
              <a:rPr kumimoji="0" lang="ru-RU" alt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lang="ru-RU" dirty="0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Акция «Помоги собраться 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школу»</a:t>
            </a:r>
            <a:endParaRPr lang="ru-RU" dirty="0"/>
          </a:p>
        </p:txBody>
      </p:sp>
      <p:pic>
        <p:nvPicPr>
          <p:cNvPr id="5" name="Picture 2" descr="C:\Users\user\Desktop\Новая папка (5)\Screenshot_2023-12-20-15-28-18-348_com.vkontakte.android.jpg"/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47" b="19936"/>
          <a:stretch/>
        </p:blipFill>
        <p:spPr bwMode="auto">
          <a:xfrm>
            <a:off x="357158" y="1928802"/>
            <a:ext cx="4143403" cy="4429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Users\user\Desktop\Новая папка (5)\Screenshot_2023-12-20-15-28-11-272_com.vkontakte.android.jpg"/>
          <p:cNvPicPr>
            <a:picLocks noGrp="1" noChangeAspect="1" noChangeArrowheads="1"/>
          </p:cNvPicPr>
          <p:nvPr>
            <p:ph sz="quarter" idx="1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43" b="35462"/>
          <a:stretch/>
        </p:blipFill>
        <p:spPr bwMode="auto">
          <a:xfrm>
            <a:off x="4500562" y="1857364"/>
            <a:ext cx="4429155" cy="4500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День знаний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3" descr="C:\Users\1\AppData\Local\Temp\Rar$DIa3812.32738\20210901_111759.jpg"/>
          <p:cNvPicPr>
            <a:picLocks noGrp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714488"/>
            <a:ext cx="4214842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Содержимое 5" descr="C:\Users\1\AppData\Local\Temp\Rar$DIa3812.46986\IMG-b090d1e0770439565889969b00beb4ed-V.jpg"/>
          <p:cNvPicPr>
            <a:picLocks noGrp="1"/>
          </p:cNvPicPr>
          <p:nvPr>
            <p:ph sz="quarter" idx="1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1714488"/>
            <a:ext cx="4357719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Конкурс «Мисс и Мистер Осень»</a:t>
            </a:r>
            <a:endParaRPr lang="ru-RU" dirty="0"/>
          </a:p>
        </p:txBody>
      </p:sp>
      <p:pic>
        <p:nvPicPr>
          <p:cNvPr id="5" name="Picture 3" descr="C:\Users\user\Desktop\Новая папка (5)\Screenshot_2023-12-20-19-55-22-705_com.vkontakte.android.jpg"/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70" b="36832"/>
          <a:stretch/>
        </p:blipFill>
        <p:spPr bwMode="auto">
          <a:xfrm>
            <a:off x="285720" y="1857364"/>
            <a:ext cx="4213255" cy="4357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C:\Users\user\Desktop\Новая папка (5)\Screenshot_2023-12-20-19-55-08-147_com.vkontakte.android.jpg"/>
          <p:cNvPicPr>
            <a:picLocks noGrp="1" noChangeAspect="1" noChangeArrowheads="1"/>
          </p:cNvPicPr>
          <p:nvPr>
            <p:ph sz="quarter" idx="1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43" b="35234"/>
          <a:stretch/>
        </p:blipFill>
        <p:spPr bwMode="auto">
          <a:xfrm>
            <a:off x="4645024" y="1857364"/>
            <a:ext cx="4213255" cy="4357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День самоуправления в школе</a:t>
            </a:r>
            <a:endParaRPr lang="ru-RU" dirty="0"/>
          </a:p>
        </p:txBody>
      </p:sp>
      <p:pic>
        <p:nvPicPr>
          <p:cNvPr id="5" name="Picture 2" descr="C:\Users\user\Desktop\Новая папка (5)\Screenshot_2023-12-20-19-58-11-639_com.vkontakte.android.jpg"/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715" b="33864"/>
          <a:stretch/>
        </p:blipFill>
        <p:spPr bwMode="auto">
          <a:xfrm>
            <a:off x="214282" y="1643050"/>
            <a:ext cx="4500594" cy="4714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user\Desktop\Новая папка (5)\Screenshot_2023-12-20-19-58-17-842_com.vkontakte.android.jpg"/>
          <p:cNvPicPr>
            <a:picLocks noGrp="1" noChangeAspect="1" noChangeArrowheads="1"/>
          </p:cNvPicPr>
          <p:nvPr>
            <p:ph sz="quarter" idx="1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43" b="32723"/>
          <a:stretch/>
        </p:blipFill>
        <p:spPr bwMode="auto">
          <a:xfrm>
            <a:off x="4721340" y="1643051"/>
            <a:ext cx="4136940" cy="2286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user\Desktop\Новая папка (5)\Screenshot_2023-12-20-19-58-25-380_com.vkontakte.android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198" b="33815"/>
          <a:stretch/>
        </p:blipFill>
        <p:spPr bwMode="auto">
          <a:xfrm>
            <a:off x="4714876" y="3929066"/>
            <a:ext cx="4143404" cy="2504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80478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Участие муниципальном фестивале национальных культур «Дружба народов».</a:t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Кызылский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кожуун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представлял Республику Бурятия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5" name="Picture 2" descr="C:\Users\user\Desktop\Новая папка (5)\Screenshot_2023-12-20-19-57-19-059_com.vkontakte.android.jpg"/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30" b="32951"/>
          <a:stretch/>
        </p:blipFill>
        <p:spPr bwMode="auto">
          <a:xfrm>
            <a:off x="285720" y="2285992"/>
            <a:ext cx="4214842" cy="4214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9" descr="C:\Users\user\Desktop\Новая папка (5)\Screenshot_2023-12-20-19-57-26-183_com.vkontakte.android.jpg"/>
          <p:cNvPicPr>
            <a:picLocks noGrp="1" noChangeAspect="1" noChangeArrowheads="1"/>
          </p:cNvPicPr>
          <p:nvPr>
            <p:ph sz="quarter" idx="1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313" b="32722"/>
          <a:stretch/>
        </p:blipFill>
        <p:spPr bwMode="auto">
          <a:xfrm>
            <a:off x="4645024" y="2285992"/>
            <a:ext cx="4284693" cy="4214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C:\Users\1\AppData\Local\Microsoft\Windows\Temporary Internet Files\Content.Word\Screenshot_20220112-152650_Gallery.jpg"/>
          <p:cNvPicPr>
            <a:picLocks noGrp="1"/>
          </p:cNvPicPr>
          <p:nvPr>
            <p:ph idx="1"/>
          </p:nvPr>
        </p:nvPicPr>
        <p:blipFill>
          <a:blip r:embed="rId2" cstate="print"/>
          <a:srcRect t="29845" b="29457"/>
          <a:stretch>
            <a:fillRect/>
          </a:stretch>
        </p:blipFill>
        <p:spPr bwMode="auto">
          <a:xfrm>
            <a:off x="251520" y="1628800"/>
            <a:ext cx="8640960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296144"/>
          </a:xfrm>
        </p:spPr>
        <p:txBody>
          <a:bodyPr>
            <a:noAutofit/>
          </a:bodyPr>
          <a:lstStyle/>
          <a:p>
            <a:r>
              <a:rPr lang="ru-RU" sz="2000" b="1" dirty="0"/>
              <a:t/>
            </a:r>
            <a:br>
              <a:rPr lang="ru-RU" sz="2000" b="1" dirty="0"/>
            </a:b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нашей школе тимуровская работа ведется уже много лет. </a:t>
            </a:r>
            <a:b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Ведется систематически, а главное-с желанием. Юнармейцы школы оказали тимуровскую работу ветеранам школы.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290637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447598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Тимуровская помощь почётному гражданину нашего села 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Опей-оол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Саяне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Павловне.</a:t>
            </a:r>
            <a:endParaRPr lang="ru-RU" sz="3600" dirty="0"/>
          </a:p>
        </p:txBody>
      </p:sp>
      <p:pic>
        <p:nvPicPr>
          <p:cNvPr id="4" name="Picture 2" descr="C:\Users\user\Desktop\Новая папка (5)\Screenshot_2023-12-20-19-52-39-514_com.vkontakte.android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43" b="33864"/>
          <a:stretch/>
        </p:blipFill>
        <p:spPr bwMode="auto">
          <a:xfrm>
            <a:off x="285720" y="2000240"/>
            <a:ext cx="4643470" cy="4572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user\Desktop\Новая папка (5)\Screenshot_2023-12-20-19-52-56-766_com.vkontakte.android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16" b="19708"/>
          <a:stretch/>
        </p:blipFill>
        <p:spPr bwMode="auto">
          <a:xfrm>
            <a:off x="4929190" y="2000240"/>
            <a:ext cx="3900100" cy="4581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2161978"/>
          </a:xfrm>
        </p:spPr>
        <p:txBody>
          <a:bodyPr>
            <a:normAutofit/>
          </a:bodyPr>
          <a:lstStyle/>
          <a:p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Тимуровцы «Движение первых»</a:t>
            </a:r>
            <a:b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честь празднования международного дня инвалидов оказали тимуровскую помощь нашему почетному гражданину села </a:t>
            </a:r>
            <a:b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Дондуп</a:t>
            </a: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Бичен</a:t>
            </a: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Даржаевне</a:t>
            </a:r>
            <a:endParaRPr lang="ru-RU" sz="2700" dirty="0"/>
          </a:p>
        </p:txBody>
      </p:sp>
      <p:pic>
        <p:nvPicPr>
          <p:cNvPr id="4" name="Picture 4" descr="C:\Users\user\Desktop\Новая папка (5)\Screenshot_2023-12-20-19-59-06-301_com.vkontakte.android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802" b="33636"/>
          <a:stretch/>
        </p:blipFill>
        <p:spPr bwMode="auto">
          <a:xfrm>
            <a:off x="357158" y="2714620"/>
            <a:ext cx="4273264" cy="3714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user\Desktop\Новая папка (5)\Screenshot_2023-12-20-19-59-11-443_com.vkontakte.android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41" b="20165"/>
          <a:stretch/>
        </p:blipFill>
        <p:spPr bwMode="auto">
          <a:xfrm>
            <a:off x="4643438" y="2643182"/>
            <a:ext cx="4150858" cy="3857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МБДОУ детский сад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ензигбей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1772816"/>
            <a:ext cx="8640960" cy="43533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164705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1" y="1556792"/>
            <a:ext cx="8640960" cy="5040560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бюджетное дошкольное образовательное учреждение детский сад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Хензигбей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с.Ээрбек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Кызылский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кожуун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Республики Тыва 667911,ул.Школьная д.8 ИНН/КПП- 1700002816/ 170001001, </a:t>
            </a:r>
            <a:r>
              <a:rPr lang="en-US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henzigbey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555@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mail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.</a:t>
            </a:r>
            <a:r>
              <a:rPr lang="en-US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ru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Режим работы МБДОУ – с 7.00-19.00часов.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МДОУ функционирует 3 группы. Всего детей 86.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младшая группа- 31 детей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разновозрастная группа- 33 ребенка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подготовительная к школе группа (кратковременная)- 22 ребенка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КОЛИЧЕСТВО СОТРУДНИКОВ: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Административный персонал-2; педагогов – 8; помощники воспитателей – 3; обслуживающий персонал - 10; ВСЕГО СОТРУДНИКОВ – 23 человек.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Детский сад «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Хензигбей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325427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916832"/>
            <a:ext cx="7408333" cy="4209331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образовательной деятельности строится на основе: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ООП ДО МБДОУ, разработанной в соответствии с ФГОС ДО и ФОП ДО.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Программ, обеспечивающих реализацию части программы, формируемой участниками образовательного процесса: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«Театрализованные игры» М.Д.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Маханева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«Творчество детей в работе с различными материалами» Е.К.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Брыкина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«Изобразительная деятельность в детском саду» А.И. Лыкова;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«Художественный труд в детском саду» А.И. Лыкова;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«Занятия с детьми старшего дошкольного возраста по теме „Покорение космоса“» О.А.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Скорулупова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пособие «300 подвижных игр для оздоровления детей от года до 14 лет» В.Л.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Страковской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722520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ДЕЯТЕЛЬНОСТИ ДОО ЗА 2023-2024 УЧЕБНЫЙ ГОД.</a:t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3889003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591056"/>
            <a:ext cx="7408333" cy="4535107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 smtClean="0"/>
              <a:t>Цель</a:t>
            </a:r>
            <a:r>
              <a:rPr lang="ru-RU" dirty="0"/>
              <a:t>: начать работу по созданию единого образовательного пространства, направленного на повышение качества дошкольного образования, для формирования общей культуры личности детей.</a:t>
            </a:r>
          </a:p>
          <a:p>
            <a:r>
              <a:rPr lang="ru-RU" b="1" dirty="0"/>
              <a:t>Задачи</a:t>
            </a:r>
            <a:r>
              <a:rPr lang="ru-RU" dirty="0"/>
              <a:t>:</a:t>
            </a:r>
          </a:p>
          <a:p>
            <a:pPr lvl="0"/>
            <a:r>
              <a:rPr lang="ru-RU" dirty="0"/>
              <a:t>обеспечить методическое сопровождение педагогов по реализации </a:t>
            </a:r>
            <a:r>
              <a:rPr lang="ru-RU" dirty="0" err="1"/>
              <a:t>воспитательно</a:t>
            </a:r>
            <a:r>
              <a:rPr lang="ru-RU" dirty="0"/>
              <a:t>-образовательного процесса с учетом ФОП ДО;</a:t>
            </a:r>
          </a:p>
          <a:p>
            <a:pPr lvl="0"/>
            <a:r>
              <a:rPr lang="ru-RU" dirty="0"/>
              <a:t>обеспечить условия для повышения компетенций педагогов в вопросах применения ФОП ДО;</a:t>
            </a:r>
          </a:p>
          <a:p>
            <a:pPr lvl="0"/>
            <a:r>
              <a:rPr lang="ru-RU" dirty="0"/>
              <a:t>обеспечить согласование и дальнейшее развитие педагогических подходов и технологий осуществления преемственности образования, направленных на формирование фундаментальных личностных компетенций дошкольника и учащегося начальной школы;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2023/24 учебный год были поставлены следующие цели и задачи: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908065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0244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освоения ООП ДО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подготовительной к школе группе: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871538" y="1628775"/>
          <a:ext cx="7408862" cy="4497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015107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0244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семьями воспитанников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82464482"/>
              </p:ext>
            </p:extLst>
          </p:nvPr>
        </p:nvGraphicFramePr>
        <p:xfrm>
          <a:off x="823098" y="1988840"/>
          <a:ext cx="7133278" cy="4176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1558043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844824"/>
            <a:ext cx="7408333" cy="4281339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Родительские собрания.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Родительские собрания проводились в традиционной и нетрадиционной формах. На каждом групповом родительском собрании воспитатели знакомили родителей с образовательной работой в группах в виде открытых мероприятий или в виде фильмов, презентаций.</a:t>
            </a:r>
          </a:p>
          <a:p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Общесадовское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родительское собрание.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сентябре было проведено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общесадовское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родительское собрание по теме «Обновленная образовательная программа по ФОП ДО: работаем по-новому». В ходе встречи с родителями были обсуждены возрастные характеристики по группам, а также обновленные целевые ориентиры. Также был представлен родителям портрет выпускника дошкольного учреждения.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апреле было организовано и проведено общее родительское собрание по теме «Наши успехи за год». В ходе встречи с родителями были обсуждены вопросы по каждой возрастной группе. Также родителям оформлены и  предоставлены просветительские буклеты на летний каникулярный период.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Родительские </a:t>
            </a:r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собрания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373671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8221545"/>
              </p:ext>
            </p:extLst>
          </p:nvPr>
        </p:nvGraphicFramePr>
        <p:xfrm>
          <a:off x="871539" y="2132858"/>
          <a:ext cx="7408860" cy="44644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52215">
                  <a:extLst>
                    <a:ext uri="{9D8B030D-6E8A-4147-A177-3AD203B41FA5}">
                      <a16:colId xmlns:a16="http://schemas.microsoft.com/office/drawing/2014/main" val="244340876"/>
                    </a:ext>
                  </a:extLst>
                </a:gridCol>
                <a:gridCol w="1852215">
                  <a:extLst>
                    <a:ext uri="{9D8B030D-6E8A-4147-A177-3AD203B41FA5}">
                      <a16:colId xmlns:a16="http://schemas.microsoft.com/office/drawing/2014/main" val="3778070826"/>
                    </a:ext>
                  </a:extLst>
                </a:gridCol>
                <a:gridCol w="1852215">
                  <a:extLst>
                    <a:ext uri="{9D8B030D-6E8A-4147-A177-3AD203B41FA5}">
                      <a16:colId xmlns:a16="http://schemas.microsoft.com/office/drawing/2014/main" val="3378674992"/>
                    </a:ext>
                  </a:extLst>
                </a:gridCol>
                <a:gridCol w="1852215">
                  <a:extLst>
                    <a:ext uri="{9D8B030D-6E8A-4147-A177-3AD203B41FA5}">
                      <a16:colId xmlns:a16="http://schemas.microsoft.com/office/drawing/2014/main" val="3350189867"/>
                    </a:ext>
                  </a:extLst>
                </a:gridCol>
              </a:tblGrid>
              <a:tr h="558062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Анализ уровня здоровья детей и охраны их жизни за 2023/24 учебный год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258181"/>
                  </a:ext>
                </a:extLst>
              </a:tr>
              <a:tr h="558062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Параметры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Отчетный период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8195178"/>
                  </a:ext>
                </a:extLst>
              </a:tr>
              <a:tr h="5580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2021/22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2022/23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2023/24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364163215"/>
                  </a:ext>
                </a:extLst>
              </a:tr>
              <a:tr h="5580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Количество детей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64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64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86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940302734"/>
                  </a:ext>
                </a:extLst>
              </a:tr>
              <a:tr h="5580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1-я группа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29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31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38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3572342692"/>
                  </a:ext>
                </a:extLst>
              </a:tr>
              <a:tr h="5580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2-я группа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35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33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48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845194260"/>
                  </a:ext>
                </a:extLst>
              </a:tr>
              <a:tr h="5580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3-я группа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-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-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-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2828553823"/>
                  </a:ext>
                </a:extLst>
              </a:tr>
              <a:tr h="5580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4-я группа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—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—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—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val="155537844"/>
                  </a:ext>
                </a:extLst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Списочный состав воспитанников на конец 2023/24 учебного года составил 86, из них:</a:t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90100"/>
            <a:ext cx="25199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995309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Медсестра</a:t>
            </a:r>
            <a:endParaRPr lang="ru-RU" dirty="0"/>
          </a:p>
        </p:txBody>
      </p:sp>
      <p:pic>
        <p:nvPicPr>
          <p:cNvPr id="4" name="Picture 2" descr="C:\Users\компьютер\Pictures\20191129_09181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3529" y="1484784"/>
            <a:ext cx="8568952" cy="4641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084089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Рук по физкультуре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Ондар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Р.А</a:t>
            </a:r>
            <a:endParaRPr lang="ru-RU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2708921"/>
            <a:ext cx="4032447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65"/>
          <a:stretch/>
        </p:blipFill>
        <p:spPr bwMode="auto">
          <a:xfrm>
            <a:off x="4355976" y="2708921"/>
            <a:ext cx="4499992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8345409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Выпускной бал</a:t>
            </a:r>
            <a:endParaRPr lang="ru-RU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5" t="17667" r="5648" b="15041"/>
          <a:stretch/>
        </p:blipFill>
        <p:spPr bwMode="auto">
          <a:xfrm>
            <a:off x="251520" y="1700808"/>
            <a:ext cx="8640961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792809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День дошкольного работника</a:t>
            </a:r>
            <a:endParaRPr lang="ru-RU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100" b="5941"/>
          <a:stretch/>
        </p:blipFill>
        <p:spPr bwMode="auto">
          <a:xfrm>
            <a:off x="251521" y="1556791"/>
            <a:ext cx="4320480" cy="4896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1" y="1484785"/>
            <a:ext cx="4392487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2625725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872067" y="2060848"/>
            <a:ext cx="7408333" cy="4065315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Всего имеется 14 клубных формирований (АППГ – 9), из них для детей – 7 (АППГ – 1), для молодежи – 4 и для взрослых – 4. Всего участников 138 (АППГ 6), из – них дети 70, молодежь 28 и взрослые 40.</a:t>
            </a:r>
          </a:p>
          <a:p>
            <a:r>
              <a:rPr lang="ru-RU" b="1" i="1" dirty="0"/>
              <a:t>Приоритетные направления работы КДУ за </a:t>
            </a:r>
            <a:r>
              <a:rPr lang="ru-RU" b="1" u="sng" dirty="0"/>
              <a:t>9 месяцев 2024г</a:t>
            </a:r>
            <a:r>
              <a:rPr lang="ru-RU" b="1" i="1" dirty="0"/>
              <a:t>.:</a:t>
            </a:r>
            <a:endParaRPr lang="ru-RU" dirty="0"/>
          </a:p>
          <a:p>
            <a:pPr lvl="0"/>
            <a:r>
              <a:rPr lang="ru-RU" dirty="0"/>
              <a:t>Год Семьи в России;</a:t>
            </a:r>
          </a:p>
          <a:p>
            <a:pPr lvl="0"/>
            <a:r>
              <a:rPr lang="ru-RU" dirty="0"/>
              <a:t>Год Здоровья в РТ;</a:t>
            </a:r>
          </a:p>
          <a:p>
            <a:pPr lvl="0"/>
            <a:r>
              <a:rPr lang="ru-RU" dirty="0"/>
              <a:t>Привлечение детей на ВДЦ «Ромашка» из многодетных и малообеспеченных семей.</a:t>
            </a:r>
          </a:p>
          <a:p>
            <a:pPr lvl="0"/>
            <a:r>
              <a:rPr lang="ru-RU" dirty="0"/>
              <a:t>Патриотическое воспитание детей и взрослых.</a:t>
            </a:r>
          </a:p>
          <a:p>
            <a:pPr lvl="0"/>
            <a:r>
              <a:rPr lang="ru-RU" dirty="0"/>
              <a:t>Возрождение народных традиций, в том числе через работы клубных формирований.</a:t>
            </a:r>
          </a:p>
          <a:p>
            <a:pPr lvl="0"/>
            <a:r>
              <a:rPr lang="ru-RU" dirty="0"/>
              <a:t>Профилактика асоциальных явлений.</a:t>
            </a:r>
          </a:p>
          <a:p>
            <a:endParaRPr lang="ru-RU" sz="54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МБУ «ЦЕНТРАЛИЗОВАННАЯ КЛУБНАЯ СИСТЕМА»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772816"/>
            <a:ext cx="7408333" cy="4353347"/>
          </a:xfrm>
        </p:spPr>
        <p:txBody>
          <a:bodyPr>
            <a:noAutofit/>
          </a:bodyPr>
          <a:lstStyle/>
          <a:p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 </a:t>
            </a:r>
            <a:r>
              <a:rPr lang="ru-RU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месяцев 2024г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сельском центре культуры всего проведено 201 культурно-массовых мероприятий (АППГ 191), из них в офлайн 201 (АППГ 185), в онлайн форматах 0 (АППГ – 6).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Общий охват посетителей составило 20516 человек (АППГ 13045), из них офлайн мероприятий – 20516, онлайн – 0.(АППГ офлайн мероприятий – 11330, онлайн-мероприятий – 1715 человек)</a:t>
            </a:r>
          </a:p>
          <a:p>
            <a:endParaRPr lang="ru-RU" sz="2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Культурно-массовые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187481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дохода, выполнение плана платных услуг культурно-досуговыми учреждениями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22901819"/>
              </p:ext>
            </p:extLst>
          </p:nvPr>
        </p:nvGraphicFramePr>
        <p:xfrm>
          <a:off x="899592" y="2636912"/>
          <a:ext cx="7408862" cy="3451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590460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День семьи 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34" y="1500174"/>
            <a:ext cx="8143932" cy="4625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Закрытие творческого сезона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58" y="1857364"/>
            <a:ext cx="4286280" cy="44291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24" y="1857364"/>
            <a:ext cx="4141817" cy="44291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Июнь 1 </a:t>
            </a:r>
            <a:endParaRPr lang="ru-RU" sz="5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20" y="1714488"/>
            <a:ext cx="4572031" cy="47149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2" y="1714488"/>
            <a:ext cx="4071966" cy="4714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Мини мисс и мистер-2024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58" y="1643050"/>
            <a:ext cx="4214842" cy="4572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43050"/>
            <a:ext cx="4251328" cy="4500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Лето- ВДЦ «Ромашка». 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 детьми всегда весело!!!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20" y="1643050"/>
            <a:ext cx="3129893" cy="2506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992" y="4000504"/>
            <a:ext cx="5429288" cy="2654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20" y="4071942"/>
            <a:ext cx="3130760" cy="2571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992" y="1714488"/>
            <a:ext cx="5429288" cy="2392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День молодежи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1714488"/>
            <a:ext cx="3929089" cy="4714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72" y="1714488"/>
            <a:ext cx="4786345" cy="47149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Гордость нашего села. Встреча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1571612"/>
            <a:ext cx="4000528" cy="47863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810" y="1571612"/>
            <a:ext cx="4643469" cy="47863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Провели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кожуунный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конкурс песен «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Ыраажы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малчын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58" y="1643050"/>
            <a:ext cx="5429288" cy="4929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6446" y="1643051"/>
            <a:ext cx="3071834" cy="2500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6446" y="3857628"/>
            <a:ext cx="3071834" cy="2624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947532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Наши ветераны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20" y="1285860"/>
            <a:ext cx="4357718" cy="235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20" y="3643314"/>
            <a:ext cx="8501122" cy="2852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5243" y="1285860"/>
            <a:ext cx="4173037" cy="2428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Ээрбектин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кудээлери-2024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20" y="1428736"/>
            <a:ext cx="4596938" cy="5000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190" y="1428736"/>
            <a:ext cx="3888432" cy="5072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ШАГАА - 2024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58" y="1500174"/>
            <a:ext cx="4239780" cy="47863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500174"/>
            <a:ext cx="4320480" cy="4857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519036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ЩАГАА-2024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ВЫСТАВКА НАЦИОНАЛЬНЫХ БЛЮД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1643050"/>
            <a:ext cx="4596938" cy="4929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314" y="1643050"/>
            <a:ext cx="4071966" cy="4929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НОВЫЙ ГОД - 2024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20" y="1357298"/>
            <a:ext cx="4286280" cy="5072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2" y="1357298"/>
            <a:ext cx="4429156" cy="5072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1" y="1628800"/>
            <a:ext cx="8640960" cy="4497363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Читатели – 347;</a:t>
            </a:r>
          </a:p>
          <a:p>
            <a:pPr algn="ctr"/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Посещение – 1629;</a:t>
            </a:r>
          </a:p>
          <a:p>
            <a:pPr algn="ctr"/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Выдача документов – 5477;</a:t>
            </a:r>
          </a:p>
          <a:p>
            <a:pPr algn="ctr"/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тувинском языке – 2045;</a:t>
            </a:r>
          </a:p>
          <a:p>
            <a:pPr algn="ctr"/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русском языке – 3432;</a:t>
            </a:r>
          </a:p>
          <a:p>
            <a:pPr algn="ctr"/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Выполнение справок и консультаций -223;</a:t>
            </a:r>
          </a:p>
          <a:p>
            <a:pPr algn="ctr"/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Посещение массовых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оффлайн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мероприятий -  1511;</a:t>
            </a:r>
          </a:p>
          <a:p>
            <a:pPr algn="ctr"/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Участники и просмотры онлайн мероприятий – 5100;</a:t>
            </a:r>
          </a:p>
          <a:p>
            <a:pPr algn="ctr"/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Фонд библиотеки составляет – 9943;</a:t>
            </a:r>
          </a:p>
          <a:p>
            <a:pPr algn="ctr"/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Поступило 2021г. всего - 37 экземпляров книг </a:t>
            </a:r>
          </a:p>
          <a:p>
            <a:pPr algn="ctr"/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 республиканского бюджета;</a:t>
            </a:r>
          </a:p>
          <a:p>
            <a:pPr algn="ctr"/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Объем электронного каталога: общее число записей -911;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Основные контрольные показатели библиотеки </a:t>
            </a:r>
            <a:r>
              <a:rPr lang="ru-RU" sz="40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с.Ээрбек</a:t>
            </a:r>
            <a:r>
              <a:rPr lang="ru-RU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2024 </a:t>
            </a:r>
            <a:r>
              <a:rPr lang="ru-RU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г.</a:t>
            </a:r>
            <a:r>
              <a:rPr lang="ru-RU" dirty="0">
                <a:solidFill>
                  <a:srgbClr val="C00000"/>
                </a:solidFill>
              </a:rPr>
              <a:t/>
            </a:r>
            <a:br>
              <a:rPr lang="ru-RU" dirty="0">
                <a:solidFill>
                  <a:srgbClr val="C00000"/>
                </a:solidFill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82855430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1" y="1556792"/>
            <a:ext cx="8640960" cy="4569371"/>
          </a:xfrm>
        </p:spPr>
        <p:txBody>
          <a:bodyPr/>
          <a:lstStyle/>
          <a:p>
            <a:pPr fontAlgn="base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2016 года по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2024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год социальную поддержку от Правительства РТ в виде каменного угля по проекту «Социальный уголь» в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с.Ээрбек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Кызылском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кожууне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получили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118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семьи, в них несовершеннолетних детей 390 человек,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выгруженно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за 5лет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327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т, 076 кг угля.</a:t>
            </a:r>
          </a:p>
          <a:p>
            <a:pPr fontAlgn="base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 В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2024 году социальный уголь получат 48 семей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Проект «Социальный уголь»</a:t>
            </a:r>
            <a:endParaRPr lang="ru-RU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9685942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1" y="1268760"/>
            <a:ext cx="8640960" cy="5112568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Во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исполнение постановления Правительства РТ от 19 марта 2018 г №105 «Об оказании социальной помощи на основе социального контракта в рамках реализации социального проекта «Социальный картофель», участвующие семьи в проекте из малообеспеченных семей и крайне-бедных семей.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С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2016 г. по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2024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г. по проекту «Социальный картофель» количество участников 26  семей, в них   72 детей, получено урожая за 5 года — 1 т. 670 кг.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0244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Проект «Социальный картофель»</a:t>
            </a:r>
            <a:endParaRPr lang="ru-RU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1330261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772816"/>
            <a:ext cx="7408333" cy="4353347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В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2021 году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сумоне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Ээрбек, всего было заключено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10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социальных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контрактов: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*2 контракта заключено на открытие своего дела, 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*2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контракта заключено по проекту «Корова-кормилица» на покупку коровы с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теленком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*6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социальных контрактов заключено с многодетными, малообеспеченными семьями на преодоление трудной жизненной ситуации срок (на 9 и 6 месяцев).Семьи смогли приобрести в период пандемии продукты питания, бытовую технику, мебель для дома, детскую мебель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base"/>
            <a:r>
              <a:rPr lang="ru-RU" b="1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Социальный </a:t>
            </a: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контракт </a:t>
            </a:r>
            <a:b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(1,2,3,4 направление)</a:t>
            </a:r>
            <a:r>
              <a:rPr lang="ru-RU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154887753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1" y="1628800"/>
            <a:ext cx="3888431" cy="4945330"/>
          </a:xfrm>
        </p:spPr>
        <p:txBody>
          <a:bodyPr>
            <a:normAutofit fontScale="32500" lnSpcReduction="20000"/>
          </a:bodyPr>
          <a:lstStyle/>
          <a:p>
            <a:r>
              <a:rPr lang="ru-RU" sz="4900" b="1" dirty="0">
                <a:latin typeface="Times New Roman" pitchFamily="18" charset="0"/>
                <a:cs typeface="Times New Roman" pitchFamily="18" charset="0"/>
              </a:rPr>
              <a:t>Развитие малого и среднего предпринимательства</a:t>
            </a:r>
          </a:p>
          <a:p>
            <a:r>
              <a:rPr lang="ru-RU" sz="4900" b="1" i="1" dirty="0">
                <a:latin typeface="Times New Roman" pitchFamily="18" charset="0"/>
                <a:cs typeface="Times New Roman" pitchFamily="18" charset="0"/>
              </a:rPr>
              <a:t>Пилорама </a:t>
            </a:r>
          </a:p>
          <a:p>
            <a:r>
              <a:rPr lang="ru-RU" sz="4900" b="1" i="1" dirty="0">
                <a:latin typeface="Times New Roman" pitchFamily="18" charset="0"/>
                <a:cs typeface="Times New Roman" pitchFamily="18" charset="0"/>
              </a:rPr>
              <a:t>открытие дома быта </a:t>
            </a:r>
            <a:r>
              <a:rPr lang="ru-RU" sz="4900" dirty="0">
                <a:latin typeface="Times New Roman" pitchFamily="18" charset="0"/>
                <a:cs typeface="Times New Roman" pitchFamily="18" charset="0"/>
              </a:rPr>
              <a:t>(швейных цех по изготовлению национальной одежды, ремонт обуви, парикмахерская, услуги компьютерной работы, фотография, отделение сотовой связи, изготовление сувениров);</a:t>
            </a:r>
          </a:p>
          <a:p>
            <a:r>
              <a:rPr lang="ru-RU" sz="4900" b="1" i="1" dirty="0">
                <a:latin typeface="Times New Roman" pitchFamily="18" charset="0"/>
                <a:cs typeface="Times New Roman" pitchFamily="18" charset="0"/>
              </a:rPr>
              <a:t>Садоводство</a:t>
            </a:r>
            <a:r>
              <a:rPr lang="ru-RU" sz="4900" dirty="0">
                <a:latin typeface="Times New Roman" pitchFamily="18" charset="0"/>
                <a:cs typeface="Times New Roman" pitchFamily="18" charset="0"/>
              </a:rPr>
              <a:t> ( посадка малины, сливы, облепихи);</a:t>
            </a:r>
          </a:p>
          <a:p>
            <a:r>
              <a:rPr lang="ru-RU" sz="4900" b="1" i="1" dirty="0">
                <a:latin typeface="Times New Roman" pitchFamily="18" charset="0"/>
                <a:cs typeface="Times New Roman" pitchFamily="18" charset="0"/>
              </a:rPr>
              <a:t>Пчеловодство</a:t>
            </a:r>
          </a:p>
          <a:p>
            <a:r>
              <a:rPr lang="ru-RU" sz="4900" b="1" i="1" dirty="0">
                <a:latin typeface="Times New Roman" pitchFamily="18" charset="0"/>
                <a:cs typeface="Times New Roman" pitchFamily="18" charset="0"/>
              </a:rPr>
              <a:t>Приемный пункт </a:t>
            </a:r>
            <a:r>
              <a:rPr lang="ru-RU" sz="4900" dirty="0">
                <a:latin typeface="Times New Roman" pitchFamily="18" charset="0"/>
                <a:cs typeface="Times New Roman" pitchFamily="18" charset="0"/>
              </a:rPr>
              <a:t>молока и переработка молочной продукции</a:t>
            </a:r>
          </a:p>
          <a:p>
            <a:r>
              <a:rPr lang="ru-RU" sz="4900" b="1" i="1" dirty="0">
                <a:latin typeface="Times New Roman" pitchFamily="18" charset="0"/>
                <a:cs typeface="Times New Roman" pitchFamily="18" charset="0"/>
              </a:rPr>
              <a:t>Мини цех </a:t>
            </a:r>
            <a:r>
              <a:rPr lang="ru-RU" sz="4900" dirty="0">
                <a:latin typeface="Times New Roman" pitchFamily="18" charset="0"/>
                <a:cs typeface="Times New Roman" pitchFamily="18" charset="0"/>
              </a:rPr>
              <a:t>по переработке и хранение зерновых культур;</a:t>
            </a:r>
          </a:p>
          <a:p>
            <a:r>
              <a:rPr lang="ru-RU" sz="4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900" b="1" i="1" dirty="0">
                <a:latin typeface="Times New Roman" pitchFamily="18" charset="0"/>
                <a:cs typeface="Times New Roman" pitchFamily="18" charset="0"/>
              </a:rPr>
              <a:t>Прачечная</a:t>
            </a:r>
          </a:p>
          <a:p>
            <a:r>
              <a:rPr lang="ru-RU" sz="4900" b="1" i="1" dirty="0">
                <a:latin typeface="Times New Roman" pitchFamily="18" charset="0"/>
                <a:cs typeface="Times New Roman" pitchFamily="18" charset="0"/>
              </a:rPr>
              <a:t>Магазин</a:t>
            </a:r>
            <a:r>
              <a:rPr lang="ru-RU" sz="4900" dirty="0">
                <a:latin typeface="Times New Roman" pitchFamily="18" charset="0"/>
                <a:cs typeface="Times New Roman" pitchFamily="18" charset="0"/>
              </a:rPr>
              <a:t> продуктовый и строительный</a:t>
            </a:r>
          </a:p>
          <a:p>
            <a:r>
              <a:rPr lang="ru-RU" sz="4900" b="1" i="1" dirty="0">
                <a:latin typeface="Times New Roman" pitchFamily="18" charset="0"/>
                <a:cs typeface="Times New Roman" pitchFamily="18" charset="0"/>
              </a:rPr>
              <a:t>Опорный пункт </a:t>
            </a:r>
            <a:r>
              <a:rPr lang="ru-RU" sz="4900" dirty="0">
                <a:latin typeface="Times New Roman" pitchFamily="18" charset="0"/>
                <a:cs typeface="Times New Roman" pitchFamily="18" charset="0"/>
              </a:rPr>
              <a:t>УУП и ГИБДД</a:t>
            </a:r>
          </a:p>
          <a:p>
            <a:pPr marL="0" indent="0">
              <a:buNone/>
            </a:pPr>
            <a:r>
              <a:rPr lang="ru-RU" sz="4900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4900" b="1" i="1" dirty="0">
                <a:latin typeface="Times New Roman" pitchFamily="18" charset="0"/>
                <a:cs typeface="Times New Roman" pitchFamily="18" charset="0"/>
              </a:rPr>
              <a:t>Частный детский сад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«СОДЕЙСТВИЕ ЗАНЯТОСТИ СЕЛЬСКОГО НАСЕЛЕНИЯ»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139952" y="1772816"/>
            <a:ext cx="4572000" cy="480131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Ветеринарная аптека</a:t>
            </a:r>
            <a:br>
              <a:rPr lang="ru-RU" b="1" i="1" dirty="0"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Пассажироперевозка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(таксопарк)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Бригада строителей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(каменщики, сварщики, столяры);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Мини цех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 изготовлению национальной юрты и принадлежностей;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Мини цех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 переработке шерсти и шкур;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Овощехранилище;</a:t>
            </a:r>
          </a:p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Магазин-цех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по изготовлению мебели;</a:t>
            </a:r>
          </a:p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Мини-ферма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по выращиванию свиней и переработке мяса;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База отдыха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 местечке «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Мунгаш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-Ий»     </a:t>
            </a:r>
          </a:p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Мини-цех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по выращиванию рыб;</a:t>
            </a:r>
          </a:p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Аптека</a:t>
            </a:r>
          </a:p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Теплица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для овощей и цветов;</a:t>
            </a:r>
          </a:p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Пожарная ДПО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(гараж на две машины)</a:t>
            </a:r>
          </a:p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Туризм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(юрточная турбаза отдыха)</a:t>
            </a:r>
          </a:p>
        </p:txBody>
      </p:sp>
    </p:spTree>
    <p:extLst>
      <p:ext uri="{BB962C8B-B14F-4D97-AF65-F5344CB8AC3E}">
        <p14:creationId xmlns:p14="http://schemas.microsoft.com/office/powerpoint/2010/main" val="720123736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28662" y="428604"/>
            <a:ext cx="7358114" cy="5210196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РАЗВИТИЕ ДОРОЖНО –ТРАНСПОРТНОЙ ИНФРАКСТРУКТУРЫ</a:t>
            </a:r>
            <a:b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ЦИФРОВАЯ ЭКОНОМИКА, РАЗВИТИЕ ИНФОРМАТИЗАЦИИ, СВЯЗИ И СРЕДСТВ МАССОВОЙ ИНФОРМАЦИИ</a:t>
            </a:r>
            <a:b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РЕАЛИЗАЦИЯ ЗЕМЕЛЬНОЙ ПОЛИТИКИ</a:t>
            </a:r>
            <a:b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РАЗВИТИЕ ЛЕСОСЫРЬЕВОЙ БАЗЫ</a:t>
            </a:r>
            <a:b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РЕАЛИЗАЦИЯ БЮДЖЕТНОЙ И НАЛОГОЙ ПОЛИТИКИ</a:t>
            </a:r>
            <a:endParaRPr lang="ru-RU" sz="24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1" y="1700808"/>
            <a:ext cx="8640960" cy="4608512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Обеспечения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устойчивого развития территорий сельского поселения сумона Ээрбекский (обеспечения при осуществлении градостроительной  деятельности безопасности и благоприятных условий жизнедеятельности человека, ограничения негативного воздействия хозяйственной и иной деятельности на окружающую среду и обеспечения охраны и рационального использования природных ресурсов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в интересах настоящего и будущего поколения;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    - развития инженерной, транспортной и социальной инфраструктур сельского поселения сумона Ээрбекский.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«РАЗВИТИЕ ТРАНСПОРТНОЙ ИНФРАСТРУКТУРЫ на ТЕРРИТОРИИ СЕЛЬСКОГО ПОСЕЛЕНИЯ СУМОНА ЭЭРБЕКСКИЙ»</a:t>
            </a:r>
            <a:endParaRPr lang="ru-RU" sz="2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0626331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6744615"/>
              </p:ext>
            </p:extLst>
          </p:nvPr>
        </p:nvGraphicFramePr>
        <p:xfrm>
          <a:off x="251521" y="1268760"/>
          <a:ext cx="8640960" cy="532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53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53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53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53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553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5534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890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66430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№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Наименование улиц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Протяженность улично – дорожной сети в км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ИТОГО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Покрытие автомобильной дороги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Примечание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4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старые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новые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4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Набережная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1,339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1,339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грунтовое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64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Подгорная 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1,034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1,034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грунтовое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64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Степная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0,283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0,283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грунтовое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64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Школьная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0,598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0,598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грунтовое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64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Каменистая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0,920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0,920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Асфальтовый гравий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64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Молодежная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1,300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0,991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0,991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грунтовое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64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7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Д.Чойган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0,702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0,702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грунтовое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64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8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Полевая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0,410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0,410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грунтовое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64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А.Хурен-оол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0,410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0,410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грунтовое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64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О.Оолак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0,448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0,448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грунтовое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64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11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Туристическая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0,211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0,211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грунтовое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64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12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Малчын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0,314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0,314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грунтовое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64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13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Садовая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0,197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0,197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грунтовое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664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14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Лесная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0,197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0,197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грунтовое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64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15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О.Кежеге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0,279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0,279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грунтовое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664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16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Пер. Дружба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0,197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0,197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грунтовое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664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17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Пушкина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0,200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0,200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грунтовое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664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   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ИТОГО: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5,474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4,146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9,62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74" marR="51274" marT="0" marB="0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930432"/>
          </a:xfrm>
        </p:spPr>
        <p:txBody>
          <a:bodyPr>
            <a:noAutofit/>
          </a:bodyPr>
          <a:lstStyle/>
          <a:p>
            <a:r>
              <a:rPr lang="ru-RU" sz="1800" dirty="0">
                <a:solidFill>
                  <a:schemeClr val="tx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 протяженности дорог сельского поселения сумона Ээрбекский Кызылского </a:t>
            </a:r>
            <a:r>
              <a:rPr lang="ru-RU" sz="1800" dirty="0" err="1">
                <a:solidFill>
                  <a:schemeClr val="tx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кожууна</a:t>
            </a:r>
            <a:endParaRPr lang="ru-RU" sz="1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6856429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>
                <a:solidFill>
                  <a:schemeClr val="tx2"/>
                </a:solidFill>
              </a:rPr>
              <a:t>Разработаны технические паспорта автомобильных дорог местного значения по  17 улицам </a:t>
            </a:r>
          </a:p>
        </p:txBody>
      </p:sp>
      <p:pic>
        <p:nvPicPr>
          <p:cNvPr id="4" name="Picture 2" descr="F:\20191015_09340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00213"/>
            <a:ext cx="8640960" cy="475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1917660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57167"/>
            <a:ext cx="7772400" cy="1214445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ГОСУДАРСТВЕННОЕ УПРАВЛЕНИЕ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85786" y="1428736"/>
            <a:ext cx="7643866" cy="4210064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ГОСУДАРТСВЕННОЕ УПРАВЛЕНИЕ И КАДРОВАЯ ПОЛИТИКА</a:t>
            </a:r>
          </a:p>
          <a:p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ГУБЕРНАТОРСКИЕ ПРОЕКТЫ</a:t>
            </a:r>
          </a:p>
          <a:p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ОБЩЕСТВЕННАЯ БЕЗОПАСНОСТЬ, ОБЕСПЕЧЕНИЕ ЗАКОННОСТИ И ПРАВОПОРЯДКА</a:t>
            </a:r>
          </a:p>
          <a:p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ЖИЗНЕОБЕСПЕЧЕНИЯ НАСЕЛЕНИЯ</a:t>
            </a:r>
            <a:endParaRPr lang="ru-RU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1" y="1556792"/>
            <a:ext cx="8640960" cy="4569371"/>
          </a:xfrm>
        </p:spPr>
        <p:txBody>
          <a:bodyPr>
            <a:normAutofit fontScale="77500" lnSpcReduction="20000"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МЕРОПРИЯТИЕ 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Предоставление субсидий из республиканского бюджета бюджет муниципальных образований на реализацию проектов по благоустройству на территории сельского поселения включающих: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     - создание и обустройство зон отдыха, спортивных и детских игровых площадок, площадок для занятия адаптивной физической культурой и адаптивным спортом для лиц с ограниченными возможностями здоровья;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     - организацию освещения территории, в том числе с использованием энергосберегающих технологий. Включая архитектурную подсветку зданий, строений, сооружений;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     - организацию пешеходных коммуникаций и уличных дорог, обустройство территории в целях обеспечения беспрепятственного передвижения инвалидов и других маломобильных групп населения,  организацию ливневых стоков;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     - обустройство общественных колодцев и водоразборных колонок, мест размещения твердых коммунальных отходов, обеспечивающих раздельный сбор мусора;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     - сохранение и восстановление природных ландшафтов и историко – культурных памятников.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БЛАГОУСТРОЙСТВО на ТЕРРИТОРИИ СЕЛЬСКОГО ПОСЕЛЕНИЯ</a:t>
            </a:r>
            <a:endParaRPr lang="ru-RU" sz="3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73802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29600" cy="1252728"/>
          </a:xfrm>
        </p:spPr>
        <p:txBody>
          <a:bodyPr>
            <a:normAutofit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БЛАГОУСТРОЙСТВО на ТЕРРИТОРИИ СЕЛЬСКОГО ПОСЕЛЕНИЯ</a:t>
            </a:r>
            <a:endParaRPr lang="ru-RU" sz="2800" dirty="0"/>
          </a:p>
        </p:txBody>
      </p:sp>
      <p:pic>
        <p:nvPicPr>
          <p:cNvPr id="4" name="Picture 2" descr="C:\Documents and Settings\User\Мои документы\ПРОЕКТ КОМПЛЕКСНОЕ РАЗВИТИЕ ЧУРУКТАР\IMG-4ab3e738837f1f89b663faa6efb3adde-V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84312"/>
            <a:ext cx="8640959" cy="4897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8340828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БЛАГОУСТРОЙСТВО на ТЕРРИТОРИИ СЕЛЬСКОГО ПОСЕЛЕНИЯ</a:t>
            </a:r>
            <a:endParaRPr lang="ru-RU" sz="3200" dirty="0">
              <a:solidFill>
                <a:schemeClr val="tx2"/>
              </a:solidFill>
            </a:endParaRPr>
          </a:p>
        </p:txBody>
      </p:sp>
      <p:pic>
        <p:nvPicPr>
          <p:cNvPr id="4" name="Picture 2" descr="C:\Documents and Settings\User\Мои документы\ПРОЕКТ КОМПЛЕКСНОЕ РАЗВИТИЕ ЧУРУКТАР\IMG-6f4dc3939c311aad14df805a1d4c16d2-V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557338"/>
            <a:ext cx="8640960" cy="489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2479267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БЛАГОУСТРОЙСТВО на ТЕРРИТОРИИ СЕЛЬСКОГО ПОСЕЛЕНИЯ</a:t>
            </a:r>
            <a:endParaRPr lang="ru-RU" sz="3200" dirty="0">
              <a:solidFill>
                <a:schemeClr val="tx2"/>
              </a:solidFill>
            </a:endParaRPr>
          </a:p>
        </p:txBody>
      </p:sp>
      <p:pic>
        <p:nvPicPr>
          <p:cNvPr id="4" name="Picture 2" descr="C:\Documents and Settings\User\Мои документы\ПРОЕКТ КОМПЛЕКСНОЕ РАЗВИТИЕ ЧУРУКТАР\IMG-c9aaeb862784efdc671822261395f919-V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556792"/>
            <a:ext cx="8640959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9532602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БЛАГОУСТРОЙСТВО на ТЕРРИТОРИИ СЕЛЬСКОГО ПОСЕЛЕНИЯ</a:t>
            </a:r>
            <a:endParaRPr lang="ru-RU" sz="3200" dirty="0">
              <a:solidFill>
                <a:schemeClr val="tx2"/>
              </a:solidFill>
            </a:endParaRPr>
          </a:p>
        </p:txBody>
      </p:sp>
      <p:pic>
        <p:nvPicPr>
          <p:cNvPr id="4" name="Picture 2" descr="C:\Documents and Settings\User\Мои документы\ПРОЕКТ КОМПЛЕКСНОЕ РАЗВИТИЕ ЧУРУКТАР\IMG-4ab3e738837f1f89b663faa6efb3adde-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556792"/>
            <a:ext cx="4320480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Documents and Settings\User\Мои документы\ПРОЕКТ КОМПЛЕКСНОЕ РАЗВИТИЕ ЧУРУКТАР\IMG-67651f0d728b9458b12a9397cb7f66a7-V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556792"/>
            <a:ext cx="4320480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5561884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57224" y="500042"/>
            <a:ext cx="7572428" cy="5138758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ПРЕДУПРЕЖДЕНИЕ И ЛИКВИДАЦИЯ ЧРЕЗВЫЧАЙНЫХ СИТУАЦИЙ</a:t>
            </a:r>
            <a:br>
              <a:rPr lang="ru-RU" sz="3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ВЗАИМОДЕЙСТВИЕ </a:t>
            </a:r>
            <a:br>
              <a:rPr lang="ru-RU" sz="3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  АДМИНИСТРАЦИЕЙ  МУ «КЫЗЫЛСКИЙ КОЖУУН», УПРАВЛЕНИЯМИ, ОТДЕЛАМИ И БЮДЖЕТНЫМИ ОРГАНИЗАЦИЯМИ СЕЛЬСКОГО ПОСЕЛЕНИЯ</a:t>
            </a:r>
            <a:endParaRPr lang="ru-RU" sz="32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260648"/>
            <a:ext cx="8640959" cy="6120680"/>
          </a:xfrm>
        </p:spPr>
        <p:txBody>
          <a:bodyPr>
            <a:normAutofit/>
          </a:bodyPr>
          <a:lstStyle/>
          <a:p>
            <a:pPr algn="ctr"/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9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Исполнение </a:t>
            </a: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бюджета за </a:t>
            </a:r>
            <a:br>
              <a:rPr lang="ru-RU" sz="9600" dirty="0">
                <a:latin typeface="Times New Roman" pitchFamily="18" charset="0"/>
                <a:cs typeface="Times New Roman" pitchFamily="18" charset="0"/>
              </a:rPr>
            </a:b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2024 </a:t>
            </a:r>
            <a:r>
              <a:rPr lang="ru-RU" sz="9600" dirty="0">
                <a:latin typeface="Times New Roman" pitchFamily="18" charset="0"/>
                <a:cs typeface="Times New Roman" pitchFamily="18" charset="0"/>
              </a:rPr>
              <a:t>год</a:t>
            </a:r>
            <a:endParaRPr lang="ru-RU" sz="9600" dirty="0"/>
          </a:p>
        </p:txBody>
      </p:sp>
    </p:spTree>
    <p:extLst>
      <p:ext uri="{BB962C8B-B14F-4D97-AF65-F5344CB8AC3E}">
        <p14:creationId xmlns:p14="http://schemas.microsoft.com/office/powerpoint/2010/main" val="2163721288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Доходы бюджета за 2024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год</a:t>
            </a:r>
          </a:p>
        </p:txBody>
      </p:sp>
      <p:graphicFrame>
        <p:nvGraphicFramePr>
          <p:cNvPr id="4" name="Объект 1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8339780"/>
              </p:ext>
            </p:extLst>
          </p:nvPr>
        </p:nvGraphicFramePr>
        <p:xfrm>
          <a:off x="827584" y="1412776"/>
          <a:ext cx="7408862" cy="47133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71195634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7719963"/>
              </p:ext>
            </p:extLst>
          </p:nvPr>
        </p:nvGraphicFramePr>
        <p:xfrm>
          <a:off x="250825" y="188911"/>
          <a:ext cx="8713789" cy="6529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3623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40844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</a:rPr>
                        <a:t>Наименование </a:t>
                      </a:r>
                      <a:endParaRPr lang="ru-RU" sz="11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План за 2020 г.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Исполнение</a:t>
                      </a:r>
                      <a:r>
                        <a:rPr lang="ru-RU" sz="1100" b="1" i="0" u="none" strike="noStrike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 </a:t>
                      </a:r>
                      <a:r>
                        <a:rPr lang="ru-RU" sz="1100" b="1" i="0" u="none" strike="noStrike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исполн</a:t>
                      </a:r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План за 2021 г.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Исполнение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 </a:t>
                      </a:r>
                      <a:r>
                        <a:rPr lang="ru-RU" sz="1100" b="1" i="0" u="none" strike="noStrike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исполн</a:t>
                      </a:r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844"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solidFill>
                            <a:schemeClr val="tx1"/>
                          </a:solidFill>
                        </a:rPr>
                        <a:t>НДФЛ</a:t>
                      </a:r>
                      <a:endParaRPr lang="ru-RU" sz="11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79,8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79,7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99,8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96,2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96,2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844"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solidFill>
                            <a:schemeClr val="tx1"/>
                          </a:solidFill>
                        </a:rPr>
                        <a:t>Единый сельхоз налог</a:t>
                      </a:r>
                      <a:endParaRPr lang="ru-RU" sz="11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2,3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2,3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1,7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1,7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844"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solidFill>
                            <a:schemeClr val="tx1"/>
                          </a:solidFill>
                        </a:rPr>
                        <a:t>Земельный налог с физ. лиц</a:t>
                      </a:r>
                      <a:endParaRPr lang="ru-RU" sz="11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114,2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114,1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99,9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141,8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141,8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844"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solidFill>
                            <a:schemeClr val="tx1"/>
                          </a:solidFill>
                        </a:rPr>
                        <a:t>Земельный налог с организаций</a:t>
                      </a:r>
                      <a:endParaRPr lang="ru-RU" sz="11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36,9</a:t>
                      </a:r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36,9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111,2</a:t>
                      </a:r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111,2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0844"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solidFill>
                            <a:schemeClr val="tx1"/>
                          </a:solidFill>
                        </a:rPr>
                        <a:t>Налог на имущество</a:t>
                      </a:r>
                      <a:endParaRPr lang="ru-RU" sz="11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24,9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24,9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9,1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98,9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0844"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solidFill>
                            <a:schemeClr val="tx1"/>
                          </a:solidFill>
                        </a:rPr>
                        <a:t>Госпошлина </a:t>
                      </a:r>
                      <a:endParaRPr lang="ru-RU" sz="11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9,6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9,6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4084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прочие дох. от </a:t>
                      </a:r>
                      <a:r>
                        <a:rPr lang="ru-RU" sz="1100" b="1" i="0" u="none" strike="noStrike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оказ</a:t>
                      </a:r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lang="ru-RU" sz="1100" b="1" i="0" u="none" strike="noStrike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пл.услуг</a:t>
                      </a:r>
                      <a:endParaRPr lang="ru-RU" sz="1100" b="1" i="0" u="none" strike="noStrike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1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11,0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11,0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40844">
                <a:tc>
                  <a:txBody>
                    <a:bodyPr/>
                    <a:lstStyle/>
                    <a:p>
                      <a:r>
                        <a:rPr lang="ru-RU" sz="1100" b="1" i="0" u="none" strike="noStrike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самообложени</a:t>
                      </a:r>
                      <a:endParaRPr lang="ru-RU" sz="11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25,2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25,2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      </a:t>
                      </a:r>
                    </a:p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         34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40844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</a:rPr>
                        <a:t>Итого </a:t>
                      </a:r>
                      <a:endParaRPr lang="ru-RU" sz="11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303,9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303,8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99,9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/>
                      <a:endParaRPr lang="ru-RU" sz="11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r"/>
                      <a:endParaRPr lang="ru-RU" sz="11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r"/>
                      <a:endParaRPr lang="ru-RU" sz="11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407,2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407,1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/>
                      <a:endParaRPr lang="ru-RU" sz="11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r"/>
                      <a:endParaRPr lang="ru-RU" sz="11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r"/>
                      <a:endParaRPr lang="ru-RU" sz="11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99,9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0974556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1" y="1628800"/>
            <a:ext cx="8640960" cy="4497363"/>
          </a:xfrm>
        </p:spPr>
        <p:txBody>
          <a:bodyPr>
            <a:normAutofit lnSpcReduction="10000"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- 211 статья - на фонд оплаты труда 3451,2 тыс. рублей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- 123(226) статья - прочие выплаты (депутатская деятельность) 195,2 тыс. рублей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- 213 статья - начисление на фонд оплаты труда 1046,3 тыс. рублей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- 221 статья - услуги связи (телефон)6,3 тыс. рублей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- 222 статья – транспортные услуги  (по завозу угля) 5,4 тыс. рублей; перевозка щебня 5,0 тыс. рублей</a:t>
            </a:r>
          </a:p>
          <a:p>
            <a:pPr>
              <a:buFontTx/>
              <a:buChar char="-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223 статья – коммунальные услуги(электроэнергия) 20,0 тыс. рублей</a:t>
            </a:r>
          </a:p>
          <a:p>
            <a:pPr>
              <a:buFontTx/>
              <a:buChar char="-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225 статья – работы по содержанию имущества (заправка картриджей)-1,9 тыс. рублей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Расходная часть</a:t>
            </a:r>
          </a:p>
        </p:txBody>
      </p:sp>
    </p:spTree>
    <p:extLst>
      <p:ext uri="{BB962C8B-B14F-4D97-AF65-F5344CB8AC3E}">
        <p14:creationId xmlns:p14="http://schemas.microsoft.com/office/powerpoint/2010/main" val="3667676923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1" y="260648"/>
            <a:ext cx="8640960" cy="6264696"/>
          </a:xfrm>
        </p:spPr>
        <p:txBody>
          <a:bodyPr/>
          <a:lstStyle/>
          <a:p>
            <a:pPr algn="ctr"/>
            <a:r>
              <a:rPr lang="ru-RU" sz="4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ИСПОЛНЕНО  ЗА  </a:t>
            </a:r>
            <a:r>
              <a:rPr lang="ru-RU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2024</a:t>
            </a:r>
            <a:r>
              <a:rPr lang="ru-RU" sz="4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ГОД СОБСТВЕННЫХ  ДОХОДОВ  407,1 ТЫС. РУБЛЕЙ.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/>
              <a:t/>
            </a:r>
            <a:br>
              <a:rPr lang="ru-RU" sz="2700" dirty="0"/>
            </a:br>
            <a:r>
              <a:rPr lang="ru-RU" sz="2700" dirty="0">
                <a:solidFill>
                  <a:srgbClr val="7030A0"/>
                </a:solidFill>
              </a:rPr>
              <a:t/>
            </a:r>
            <a:br>
              <a:rPr lang="ru-RU" sz="2700" dirty="0">
                <a:solidFill>
                  <a:srgbClr val="7030A0"/>
                </a:solidFill>
              </a:rPr>
            </a:br>
            <a:r>
              <a:rPr lang="ru-RU" dirty="0"/>
              <a:t> </a:t>
            </a:r>
            <a:r>
              <a:rPr lang="ru-RU" sz="2800" b="1" i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  принятия мер  по сокращению и взысканию недоимки налоговых и неналоговых платежей в бюджет поселения ввелся работа с населением взаимодействием вышестоящими организациями. Руководителям бюджетных организаций были разосланы списки работников, у которых имеется задолженность. Работникам все улицы сумона.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3385414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1" y="260648"/>
            <a:ext cx="8640960" cy="6120680"/>
          </a:xfrm>
        </p:spPr>
        <p:txBody>
          <a:bodyPr>
            <a:normAutofit lnSpcReduction="10000"/>
          </a:bodyPr>
          <a:lstStyle/>
          <a:p>
            <a:pPr marL="36576" indent="0">
              <a:buNone/>
            </a:pP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- 226 статья: прочие услуги 154,7 тыс. рублей</a:t>
            </a:r>
          </a:p>
          <a:p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 в том числе: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обновление программ 25,3 тыс. рублей: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обновление программы Контур-Экстерн 8,4 тыс. рублей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продление и техническая поддержка сайта администрации 5,9 тыс. рублей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за программу ФИАС 7,6 тыс. рублей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за установку программного обеспечения и антивируса – 3,5 тыс. рублей</a:t>
            </a:r>
          </a:p>
          <a:p>
            <a:pPr marL="36576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*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культурно-массовых мероприятий 84,2 тыс. рублей: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Шагаа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3,0 тыс. рублей,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- Масленица – 5,0 тыс. рублей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/>
              <a:t>              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День местного самоуправления – 4,0 тыс. рублей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День защиты детей – 4,5 тыс. рублей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День села –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75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,3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089425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3" y="260648"/>
            <a:ext cx="8712968" cy="6192688"/>
          </a:xfrm>
        </p:spPr>
        <p:txBody>
          <a:bodyPr>
            <a:normAutofit fontScale="92500"/>
          </a:bodyPr>
          <a:lstStyle/>
          <a:p>
            <a:r>
              <a:rPr lang="ru-RU" sz="1600" dirty="0"/>
              <a:t>   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День инвалидов – 2,5 тыс. рублей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   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кожуунные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культурно-массовые мероприятия 4,5 тыс. рублей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   - Новый год –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53,0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* межевание земельных участков – 15,0 тыс. рублей</a:t>
            </a:r>
          </a:p>
          <a:p>
            <a:pPr marL="36576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- 290 статья - прочие расходы 56,7 тыс. рублей: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48,5 тыс. рублей - уплата земельного налога;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8,2 тыс. рублей – пени по страховым взносам</a:t>
            </a:r>
          </a:p>
          <a:p>
            <a:pPr marL="36576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- 340 статья - увеличение стоимости материальных запасов на общую сумму 96,5 тыс. рублей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*приобретение составных частей к оргтехнике 2,8 тыс. рублей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 *приобретение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похозяйственной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книги 2,8 тыс. рублей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*уголь 59,7 тыс. рублей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* канцтовары 13,3 тыс. рублей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* ГСМ 1,0 тыс. рублей                                             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* приобретение хозяйственных товаров 16,8 тыс. рублей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3961039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1" y="188640"/>
            <a:ext cx="8640960" cy="6336704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оборона на сумму 166,4 тыс. рублей в том числе: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-211 статья - на фонд оплата труда 117,0 тыс. рублей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- 213 статья - начисление на фонд оплаты труда 35,0 тыс. рублей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- 349 статья – на приобретение канцелярских товаров 14,3 тыс. рублей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 корректировка генерального плана и правил землепользования и застройки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сумона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Ээрбек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299,0 тыс. рублей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222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статья: * перевозка пиломатериалов – 22,0 тыс. рублей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349 статья: * ГСМ – 71,7 тыс. рублей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хозтовары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(лакокрасочные изделия) – 12,7 тыс. 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7619366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3" y="260648"/>
            <a:ext cx="8784976" cy="6120680"/>
          </a:xfrm>
        </p:spPr>
        <p:txBody>
          <a:bodyPr/>
          <a:lstStyle/>
          <a:p>
            <a:pPr marL="36576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Дебиторская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01.01.2022 г.: дебиторская задолженность по коммунальным услугам (электроэнергия)  - 2,8тыс.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по приобретению угля – 1,7 тыс. руб. Дебиторская задолженность по страховым взносам –4,3 тыс. рублей, по страховым взносам на обязательное социальное страхование от несчастных случаев  - 0,1 тыс. рублей, по страховым взносам ОМС – 4,3 тыс. рублей; дебиторская задолженность по НДФЛ – 12,4 тыс. рублей,. Всего Дебиторская задолженность по состоянию на 01.01.2022 г.: 16,9 тыс. руб. Кредиторская  задолженность на 01.01.2022 г. в сумме 0,7 тыс. рублей из них страховые взносы на страховую часть трудовой пенсии 0,6 тыс. рублей; страховые взносы на обязательное социальное страхование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сучай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временной нетрудоспособности 0,1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6576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Остаток денежных средств на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01.01.2024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 составило – 2,8 тыс. рублей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7607487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1" y="188640"/>
            <a:ext cx="8640960" cy="6120680"/>
          </a:xfrm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algn="ctr"/>
            <a:r>
              <a:rPr lang="ru-RU" sz="7200" dirty="0" smtClean="0"/>
              <a:t>СПАСИБО </a:t>
            </a:r>
            <a:br>
              <a:rPr lang="ru-RU" sz="7200" dirty="0" smtClean="0"/>
            </a:br>
            <a:r>
              <a:rPr lang="ru-RU" sz="7200" dirty="0" smtClean="0"/>
              <a:t>ЗА </a:t>
            </a:r>
            <a:r>
              <a:rPr lang="ru-RU" sz="7200" dirty="0"/>
              <a:t>ВНИМАНИЕ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828156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2415</TotalTime>
  <Words>2699</Words>
  <Application>Microsoft Office PowerPoint</Application>
  <PresentationFormat>Экран (4:3)</PresentationFormat>
  <Paragraphs>724</Paragraphs>
  <Slides>146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146</vt:i4>
      </vt:variant>
    </vt:vector>
  </HeadingPairs>
  <TitlesOfParts>
    <vt:vector size="155" baseType="lpstr">
      <vt:lpstr>Microsoft YaHei</vt:lpstr>
      <vt:lpstr>Arial</vt:lpstr>
      <vt:lpstr>Calibri</vt:lpstr>
      <vt:lpstr>Candara</vt:lpstr>
      <vt:lpstr>Mangal</vt:lpstr>
      <vt:lpstr>StarSymbol</vt:lpstr>
      <vt:lpstr>Symbol</vt:lpstr>
      <vt:lpstr>Times New Roman</vt:lpstr>
      <vt:lpstr>Волна</vt:lpstr>
      <vt:lpstr>АДМИНИСТРАЦИЯ СЕЛЬСКОГО ПОСЕЛЕНИЯ СУМОНА ЭЭРБЕК  КЫЗЫЛСКОГО КОЖУУНА  РЕСПУБЛИКА ТЫВА</vt:lpstr>
      <vt:lpstr>Презентация PowerPoint</vt:lpstr>
      <vt:lpstr>1. РАЗВИТИЕ ЧЕЛОВЕЧЕСКОГО КАПИТАЛА</vt:lpstr>
      <vt:lpstr>СОЦИАЛЬНО –ДЕМОГРАФИЧЕСКИЙ ПАСПОРТ</vt:lpstr>
      <vt:lpstr>СОЦИАЛЬНО –ДЕМОГРАФИЧЕСКИЙ ПАСПОРТ</vt:lpstr>
      <vt:lpstr>Основным направлением работы администрации</vt:lpstr>
      <vt:lpstr>Обращение </vt:lpstr>
      <vt:lpstr>В работе специалиста</vt:lpstr>
      <vt:lpstr>Презентация PowerPoint</vt:lpstr>
      <vt:lpstr> Тывастат (статистические отчеты) </vt:lpstr>
      <vt:lpstr>ВОИНСКИЙ УЧЕТ</vt:lpstr>
      <vt:lpstr>Презентация PowerPoint</vt:lpstr>
      <vt:lpstr>Презентация PowerPoint</vt:lpstr>
      <vt:lpstr>Изготовление  маскировочной сетки для участников СВО</vt:lpstr>
      <vt:lpstr>Для изготовление маскировочной сетки участвовали следующие организации  администрация, школа, детский сад, клуб, библиотека и матери участников СВО</vt:lpstr>
      <vt:lpstr>Изготовление маскировочной сетки</vt:lpstr>
      <vt:lpstr>Презентация PowerPoint</vt:lpstr>
      <vt:lpstr> ПРОФИЛАКТИКА ПРАВОНАРУШЕНИЙ</vt:lpstr>
      <vt:lpstr>за 12 месяцев 2024 года</vt:lpstr>
      <vt:lpstr>Правонарушении за 2024 год</vt:lpstr>
      <vt:lpstr>Профилактическая работа</vt:lpstr>
      <vt:lpstr>Презентация PowerPoint</vt:lpstr>
      <vt:lpstr>Информация</vt:lpstr>
      <vt:lpstr>ДНД  «БАЙЗА»</vt:lpstr>
      <vt:lpstr>ДНД  «Байза»</vt:lpstr>
      <vt:lpstr>ДНД «БАЙЗА»</vt:lpstr>
      <vt:lpstr>Дежурство ДНД</vt:lpstr>
      <vt:lpstr>Награждение членов ДНД</vt:lpstr>
      <vt:lpstr>ЭКОНОМИЧЕСКОЕ РАЗВИТИЕ</vt:lpstr>
      <vt:lpstr>Хертек Аэлита Васильевна Парикмахерская «Сакура»</vt:lpstr>
      <vt:lpstr>Кара-Донгак Аяна Васильевна «Пицца-роллы»</vt:lpstr>
      <vt:lpstr>Кыр Байлак Андреевна «Полуфабрикаты»</vt:lpstr>
      <vt:lpstr>Собрание среди индивидуальных предпринимателей</vt:lpstr>
      <vt:lpstr>СОЦИАЛЬНЫЙ БЛОК </vt:lpstr>
      <vt:lpstr>ПРОЕКТ  «НАРОДНЫЙ КАРТОФЕЛЬ»</vt:lpstr>
      <vt:lpstr>Проект «Социальный уголь»</vt:lpstr>
      <vt:lpstr> СОЦИАЛЬНАЯ ЗАЩИТА НАСЕЛЕНИЯ И ЦЗН </vt:lpstr>
      <vt:lpstr>Мастер-класс  «ДАРИМ ДОБРОТУ и  РАДОСТЬ» детям, нуждающимся в социальной поддержке</vt:lpstr>
      <vt:lpstr> Спонсорскую помощь оказывают мастера парикмахеры и  визажист </vt:lpstr>
      <vt:lpstr>Спонсорам вручены благодарственные письма</vt:lpstr>
      <vt:lpstr>БЛАГОУСТРОЙСТВО</vt:lpstr>
      <vt:lpstr>СУББОТНИК</vt:lpstr>
      <vt:lpstr>СУББОТНИК</vt:lpstr>
      <vt:lpstr>Несакционированная свалка</vt:lpstr>
      <vt:lpstr>СКОТОМОГИЛЬНИК</vt:lpstr>
      <vt:lpstr>Ремонт  адреса сумона Ээрбек</vt:lpstr>
      <vt:lpstr>Ремонт и очистка  памятника тувинских добровольцев </vt:lpstr>
      <vt:lpstr>Презентация PowerPoint</vt:lpstr>
      <vt:lpstr>Презентация PowerPoint</vt:lpstr>
      <vt:lpstr>2. ЭКОНОМИЧЕСКОЕ РАЗВИТИЕ</vt:lpstr>
      <vt:lpstr>ОБЪЕМ ПРОИЗВОДСТВА</vt:lpstr>
      <vt:lpstr>Презентация PowerPoint</vt:lpstr>
      <vt:lpstr>ЖИЛИЩНО –КОММУНАЛЬНОЕ ХОЗЯЙСТВО</vt:lpstr>
      <vt:lpstr>Благоустройство</vt:lpstr>
      <vt:lpstr>Жилищное строительство</vt:lpstr>
      <vt:lpstr>Строительство</vt:lpstr>
      <vt:lpstr>Ввод  жилья</vt:lpstr>
      <vt:lpstr>АГРОПРОМЫШЛЕННЫЙ КОМПЛЕКС</vt:lpstr>
      <vt:lpstr>СЕЛЬСКОЕ  ХОЗЯЙСТВО</vt:lpstr>
      <vt:lpstr>Презентация PowerPoint</vt:lpstr>
      <vt:lpstr>МУП «САЙЫР»</vt:lpstr>
      <vt:lpstr>ЯРМАРКА</vt:lpstr>
      <vt:lpstr>Отчет о проделанной работе</vt:lpstr>
      <vt:lpstr>Презентация PowerPoint</vt:lpstr>
      <vt:lpstr>Движение поголовья и производственные показатели:</vt:lpstr>
      <vt:lpstr>  Поголовья размещены 5-ти отарах: </vt:lpstr>
      <vt:lpstr>Презентация PowerPoint</vt:lpstr>
      <vt:lpstr>КОРМОЗАГОТОВКА</vt:lpstr>
      <vt:lpstr>Презентация PowerPoint</vt:lpstr>
      <vt:lpstr>Презентация PowerPoint</vt:lpstr>
      <vt:lpstr>Прикрепление населения </vt:lpstr>
      <vt:lpstr>Презентация PowerPoint</vt:lpstr>
      <vt:lpstr>Список больных находящихся на «Д» учете: всего –159</vt:lpstr>
      <vt:lpstr>Диспансерная группа по гериатрии: Всего - 48</vt:lpstr>
      <vt:lpstr>Презентация PowerPoint</vt:lpstr>
      <vt:lpstr> Дети инвалидов - 12    «Д» учете всего дети - 55 </vt:lpstr>
      <vt:lpstr>Туберкулез легких у взрослых - 8 </vt:lpstr>
      <vt:lpstr>Рождаемость за 2024 г. - 18 человек </vt:lpstr>
      <vt:lpstr>СЕЛЬСКОЕ ПОСЕЛЕНИЕ СУМОН ЭЭРБЕК КЫЗЫЛСКОГО КОЖУУНА</vt:lpstr>
      <vt:lpstr>МБОУ Ээрбекская СОШ им. О.К. Оолака</vt:lpstr>
      <vt:lpstr>ПЕДАГОГИЧЕСКИЙ СОСТАВ</vt:lpstr>
      <vt:lpstr>Контингент учащихся  на 2024-2025 учебный год</vt:lpstr>
      <vt:lpstr>Воспитательная работа  МБОУ Ээрбекской СОШ им. О.К. Оолака</vt:lpstr>
      <vt:lpstr>Кадровый состав воспитательного блока: </vt:lpstr>
      <vt:lpstr>Акция «Помоги собраться  в школу»</vt:lpstr>
      <vt:lpstr>День знаний</vt:lpstr>
      <vt:lpstr> Конкурс «Мисс и Мистер Осень»</vt:lpstr>
      <vt:lpstr>День самоуправления в школе</vt:lpstr>
      <vt:lpstr>Участие муниципальном фестивале национальных культур «Дружба народов». Кызылский кожуун представлял Республику Бурятия</vt:lpstr>
      <vt:lpstr> В нашей школе тимуровская работа ведется уже много лет.  Ведется систематически, а главное-с желанием. Юнармейцы школы оказали тимуровскую работу ветеранам школы.</vt:lpstr>
      <vt:lpstr>Тимуровская помощь почётному гражданину нашего села  Опей-оол Саяне Павловне.</vt:lpstr>
      <vt:lpstr>Тимуровцы «Движение первых» В честь празднования международного дня инвалидов оказали тимуровскую помощь нашему почетному гражданину села  Дондуп Бичен Даржаевне</vt:lpstr>
      <vt:lpstr>МБДОУ детский сад «Хензигбей»</vt:lpstr>
      <vt:lpstr>Детский сад «Хензигбей»</vt:lpstr>
      <vt:lpstr>. АНАЛИЗ ДЕЯТЕЛЬНОСТИ ДОО ЗА 2023-2024 УЧЕБНЫЙ ГОД. </vt:lpstr>
      <vt:lpstr> На 2023/24 учебный год были поставлены следующие цели и задачи: </vt:lpstr>
      <vt:lpstr> Результаты освоения ООП ДО  в подготовительной к школе группе: </vt:lpstr>
      <vt:lpstr> Работа с семьями воспитанников </vt:lpstr>
      <vt:lpstr>Родительские собрания</vt:lpstr>
      <vt:lpstr>Списочный состав воспитанников на конец 2023/24 учебного года составил 86, из них: </vt:lpstr>
      <vt:lpstr>Медсестра</vt:lpstr>
      <vt:lpstr>Рук по физкультуре Ондар Р.А</vt:lpstr>
      <vt:lpstr>Выпускной бал</vt:lpstr>
      <vt:lpstr>День дошкольного работника</vt:lpstr>
      <vt:lpstr>МБУ «ЦЕНТРАЛИЗОВАННАЯ КЛУБНАЯ СИСТЕМА»</vt:lpstr>
      <vt:lpstr> Культурно-массовые мероприятия </vt:lpstr>
      <vt:lpstr>Анализ дохода, выполнение плана платных услуг культурно-досуговыми учреждениями</vt:lpstr>
      <vt:lpstr>День семьи </vt:lpstr>
      <vt:lpstr>Закрытие творческого сезона </vt:lpstr>
      <vt:lpstr>Июнь 1 </vt:lpstr>
      <vt:lpstr>Мини мисс и мистер-2024</vt:lpstr>
      <vt:lpstr>Лето- ВДЦ «Ромашка».  С детьми всегда весело!!!</vt:lpstr>
      <vt:lpstr>День молодежи </vt:lpstr>
      <vt:lpstr>Гордость нашего села. Встреча</vt:lpstr>
      <vt:lpstr>Провели кожуунный конкурс песен «Ыраажы малчын»</vt:lpstr>
      <vt:lpstr>Наши ветераны</vt:lpstr>
      <vt:lpstr>Ээрбектин кудээлери-2024</vt:lpstr>
      <vt:lpstr>ШАГАА - 2024</vt:lpstr>
      <vt:lpstr>ЩАГАА-2024 ВЫСТАВКА НАЦИОНАЛЬНЫХ БЛЮД</vt:lpstr>
      <vt:lpstr>НОВЫЙ ГОД - 2024</vt:lpstr>
      <vt:lpstr>Основные контрольные показатели библиотеки с.Ээрбек за 2024 г. </vt:lpstr>
      <vt:lpstr>Проект «Социальный уголь»</vt:lpstr>
      <vt:lpstr>Проект «Социальный картофель»</vt:lpstr>
      <vt:lpstr>  Социальный контракт  (1,2,3,4 направление)4</vt:lpstr>
      <vt:lpstr>«СОДЕЙСТВИЕ ЗАНЯТОСТИ СЕЛЬСКОГО НАСЕЛЕНИЯ»</vt:lpstr>
      <vt:lpstr>Презентация PowerPoint</vt:lpstr>
      <vt:lpstr>«РАЗВИТИЕ ТРАНСПОРТНОЙ ИНФРАСТРУКТУРЫ на ТЕРРИТОРИИ СЕЛЬСКОГО ПОСЕЛЕНИЯ СУМОНА ЭЭРБЕКСКИЙ»</vt:lpstr>
      <vt:lpstr>О протяженности дорог сельского поселения сумона Ээрбекский Кызылского кожууна</vt:lpstr>
      <vt:lpstr>Разработаны технические паспорта автомобильных дорог местного значения по  17 улицам </vt:lpstr>
      <vt:lpstr>ГОСУДАРСТВЕННОЕ УПРАВЛЕНИЕ</vt:lpstr>
      <vt:lpstr>БЛАГОУСТРОЙСТВО на ТЕРРИТОРИИ СЕЛЬСКОГО ПОСЕЛЕНИЯ</vt:lpstr>
      <vt:lpstr>БЛАГОУСТРОЙСТВО на ТЕРРИТОРИИ СЕЛЬСКОГО ПОСЕЛЕНИЯ</vt:lpstr>
      <vt:lpstr>БЛАГОУСТРОЙСТВО на ТЕРРИТОРИИ СЕЛЬСКОГО ПОСЕЛЕНИЯ</vt:lpstr>
      <vt:lpstr>БЛАГОУСТРОЙСТВО на ТЕРРИТОРИИ СЕЛЬСКОГО ПОСЕЛЕНИЯ</vt:lpstr>
      <vt:lpstr>БЛАГОУСТРОЙСТВО на ТЕРРИТОРИИ СЕЛЬСКОГО ПОСЕЛЕНИЯ</vt:lpstr>
      <vt:lpstr>Презентация PowerPoint</vt:lpstr>
      <vt:lpstr>Презентация PowerPoint</vt:lpstr>
      <vt:lpstr>Доходы бюджета за 2024 год</vt:lpstr>
      <vt:lpstr>Презентация PowerPoint</vt:lpstr>
      <vt:lpstr>Расходная часть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АДМИНИСТРАЦИЯ СЕЛЬСКОГО ПОСЕЛЕНИЯ СУМОНА ЭЭРБЕКСКИЙ КЫЗЫЛСКОГО КОЖУУНА  РЕСПУБЛИКА ТЫВА</dc:title>
  <dc:creator>1</dc:creator>
  <cp:lastModifiedBy>User</cp:lastModifiedBy>
  <cp:revision>293</cp:revision>
  <dcterms:created xsi:type="dcterms:W3CDTF">2022-03-18T05:10:39Z</dcterms:created>
  <dcterms:modified xsi:type="dcterms:W3CDTF">2025-02-05T15:10:23Z</dcterms:modified>
</cp:coreProperties>
</file>